
<file path=[Content_Types].xml><?xml version="1.0" encoding="utf-8"?>
<Types xmlns="http://schemas.openxmlformats.org/package/2006/content-types">
  <Default Extension="png" ContentType="image/png"/>
  <Default Extension="jfif" ContentType="image/jpe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5"/>
  </p:sldMasterIdLst>
  <p:notesMasterIdLst>
    <p:notesMasterId r:id="rId36"/>
  </p:notesMasterIdLst>
  <p:handoutMasterIdLst>
    <p:handoutMasterId r:id="rId37"/>
  </p:handoutMasterIdLst>
  <p:sldIdLst>
    <p:sldId id="256" r:id="rId6"/>
    <p:sldId id="310" r:id="rId7"/>
    <p:sldId id="283" r:id="rId8"/>
    <p:sldId id="284" r:id="rId9"/>
    <p:sldId id="257" r:id="rId10"/>
    <p:sldId id="331" r:id="rId11"/>
    <p:sldId id="332" r:id="rId12"/>
    <p:sldId id="333" r:id="rId13"/>
    <p:sldId id="334" r:id="rId14"/>
    <p:sldId id="335" r:id="rId15"/>
    <p:sldId id="336" r:id="rId16"/>
    <p:sldId id="337" r:id="rId17"/>
    <p:sldId id="338" r:id="rId18"/>
    <p:sldId id="339" r:id="rId19"/>
    <p:sldId id="340" r:id="rId20"/>
    <p:sldId id="341" r:id="rId21"/>
    <p:sldId id="343" r:id="rId22"/>
    <p:sldId id="342" r:id="rId23"/>
    <p:sldId id="344" r:id="rId24"/>
    <p:sldId id="345" r:id="rId25"/>
    <p:sldId id="351" r:id="rId26"/>
    <p:sldId id="346" r:id="rId27"/>
    <p:sldId id="347" r:id="rId28"/>
    <p:sldId id="348" r:id="rId29"/>
    <p:sldId id="349" r:id="rId30"/>
    <p:sldId id="350" r:id="rId31"/>
    <p:sldId id="280" r:id="rId32"/>
    <p:sldId id="309" r:id="rId33"/>
    <p:sldId id="329" r:id="rId34"/>
    <p:sldId id="330" r:id="rId35"/>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24B48"/>
    <a:srgbClr val="0000FF"/>
    <a:srgbClr val="000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0918" autoAdjust="0"/>
  </p:normalViewPr>
  <p:slideViewPr>
    <p:cSldViewPr snapToGrid="0">
      <p:cViewPr varScale="1">
        <p:scale>
          <a:sx n="71" d="100"/>
          <a:sy n="71" d="100"/>
        </p:scale>
        <p:origin x="998" y="53"/>
      </p:cViewPr>
      <p:guideLst/>
    </p:cSldViewPr>
  </p:slideViewPr>
  <p:outlineViewPr>
    <p:cViewPr>
      <p:scale>
        <a:sx n="33" d="100"/>
        <a:sy n="33" d="100"/>
      </p:scale>
      <p:origin x="0" y="-55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1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17485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3</a:t>
            </a:fld>
            <a:endParaRPr lang="en-US"/>
          </a:p>
        </p:txBody>
      </p:sp>
    </p:spTree>
    <p:extLst>
      <p:ext uri="{BB962C8B-B14F-4D97-AF65-F5344CB8AC3E}">
        <p14:creationId xmlns:p14="http://schemas.microsoft.com/office/powerpoint/2010/main" val="4183964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4</a:t>
            </a:fld>
            <a:endParaRPr lang="en-US"/>
          </a:p>
        </p:txBody>
      </p:sp>
    </p:spTree>
    <p:extLst>
      <p:ext uri="{BB962C8B-B14F-4D97-AF65-F5344CB8AC3E}">
        <p14:creationId xmlns:p14="http://schemas.microsoft.com/office/powerpoint/2010/main" val="3417471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noProof="0" dirty="0" smtClean="0"/>
              <a:t>INTRODUCTION:</a:t>
            </a:r>
            <a:r>
              <a:rPr lang="nb-NO" baseline="0" noProof="0" dirty="0" smtClean="0"/>
              <a:t> </a:t>
            </a:r>
            <a:r>
              <a:rPr lang="nb-NO" baseline="0" noProof="0" dirty="0" err="1" smtClean="0"/>
              <a:t>we</a:t>
            </a:r>
            <a:r>
              <a:rPr lang="nb-NO" baseline="0" noProof="0" dirty="0" smtClean="0"/>
              <a:t> start </a:t>
            </a:r>
            <a:r>
              <a:rPr lang="nb-NO" baseline="0" noProof="0" dirty="0" err="1" smtClean="0"/>
              <a:t>contextualizing</a:t>
            </a:r>
            <a:r>
              <a:rPr lang="nb-NO" baseline="0" noProof="0" dirty="0" smtClean="0"/>
              <a:t> </a:t>
            </a:r>
            <a:r>
              <a:rPr lang="nb-NO" baseline="0" noProof="0" dirty="0" err="1" smtClean="0"/>
              <a:t>the</a:t>
            </a:r>
            <a:r>
              <a:rPr lang="nb-NO" baseline="0" noProof="0" dirty="0" smtClean="0"/>
              <a:t> </a:t>
            </a:r>
            <a:r>
              <a:rPr lang="nb-NO" baseline="0" noProof="0" dirty="0" err="1" smtClean="0"/>
              <a:t>method</a:t>
            </a:r>
            <a:r>
              <a:rPr lang="nb-NO" baseline="0" noProof="0" dirty="0" smtClean="0"/>
              <a:t>. </a:t>
            </a:r>
            <a:r>
              <a:rPr lang="nb-NO" baseline="0" noProof="0" dirty="0" err="1" smtClean="0"/>
              <a:t>Some</a:t>
            </a:r>
            <a:r>
              <a:rPr lang="nb-NO" baseline="0" noProof="0" dirty="0" smtClean="0"/>
              <a:t> </a:t>
            </a:r>
            <a:r>
              <a:rPr lang="nb-NO" baseline="0" noProof="0" dirty="0" err="1" smtClean="0"/>
              <a:t>examples</a:t>
            </a:r>
            <a:r>
              <a:rPr lang="nb-NO" baseline="0" noProof="0" dirty="0" smtClean="0"/>
              <a:t> </a:t>
            </a:r>
            <a:r>
              <a:rPr lang="nb-NO" baseline="0" noProof="0" dirty="0" err="1" smtClean="0"/>
              <a:t>are</a:t>
            </a:r>
            <a:r>
              <a:rPr lang="nb-NO" baseline="0" noProof="0" dirty="0" smtClean="0"/>
              <a:t> given </a:t>
            </a:r>
            <a:r>
              <a:rPr lang="nb-NO" baseline="0" noProof="0" dirty="0" err="1" smtClean="0"/>
              <a:t>that</a:t>
            </a:r>
            <a:r>
              <a:rPr lang="nb-NO" baseline="0" noProof="0" dirty="0" smtClean="0"/>
              <a:t> </a:t>
            </a:r>
            <a:r>
              <a:rPr lang="nb-NO" baseline="0" noProof="0" dirty="0" err="1" smtClean="0"/>
              <a:t>may</a:t>
            </a:r>
            <a:r>
              <a:rPr lang="nb-NO" baseline="0" noProof="0" dirty="0" smtClean="0"/>
              <a:t> be hard to understand </a:t>
            </a:r>
            <a:r>
              <a:rPr lang="nb-NO" baseline="0" noProof="0" dirty="0" err="1" smtClean="0"/>
              <a:t>but</a:t>
            </a:r>
            <a:r>
              <a:rPr lang="nb-NO" baseline="0" noProof="0" dirty="0" smtClean="0"/>
              <a:t> </a:t>
            </a:r>
            <a:r>
              <a:rPr lang="nb-NO" baseline="0" noProof="0" dirty="0" err="1" smtClean="0"/>
              <a:t>are</a:t>
            </a:r>
            <a:r>
              <a:rPr lang="nb-NO" baseline="0" noProof="0" dirty="0" smtClean="0"/>
              <a:t> </a:t>
            </a:r>
            <a:r>
              <a:rPr lang="nb-NO" baseline="0" noProof="0" dirty="0" err="1" smtClean="0"/>
              <a:t>classics</a:t>
            </a:r>
            <a:r>
              <a:rPr lang="nb-NO" baseline="0" noProof="0" dirty="0" smtClean="0"/>
              <a:t> </a:t>
            </a:r>
            <a:r>
              <a:rPr lang="nb-NO" baseline="0" noProof="0" dirty="0" err="1" smtClean="0"/>
              <a:t>illustrating</a:t>
            </a:r>
            <a:r>
              <a:rPr lang="nb-NO" baseline="0" noProof="0" dirty="0" smtClean="0"/>
              <a:t> </a:t>
            </a:r>
            <a:r>
              <a:rPr lang="nb-NO" baseline="0" noProof="0" dirty="0" err="1" smtClean="0"/>
              <a:t>the</a:t>
            </a:r>
            <a:r>
              <a:rPr lang="nb-NO" baseline="0" noProof="0" dirty="0" smtClean="0"/>
              <a:t> </a:t>
            </a:r>
            <a:r>
              <a:rPr lang="nb-NO" baseline="0" noProof="0" dirty="0" err="1" smtClean="0"/>
              <a:t>power</a:t>
            </a:r>
            <a:r>
              <a:rPr lang="nb-NO" baseline="0" noProof="0" dirty="0" smtClean="0"/>
              <a:t> </a:t>
            </a:r>
            <a:r>
              <a:rPr lang="nb-NO" baseline="0" noProof="0" dirty="0" err="1" smtClean="0"/>
              <a:t>of</a:t>
            </a:r>
            <a:r>
              <a:rPr lang="nb-NO" baseline="0" noProof="0" dirty="0" smtClean="0"/>
              <a:t> RDD. </a:t>
            </a:r>
            <a:r>
              <a:rPr lang="nb-NO" baseline="0" noProof="0" dirty="0" err="1" smtClean="0"/>
              <a:t>You</a:t>
            </a:r>
            <a:r>
              <a:rPr lang="nb-NO" baseline="0" noProof="0" dirty="0" smtClean="0"/>
              <a:t> </a:t>
            </a:r>
            <a:r>
              <a:rPr lang="nb-NO" baseline="0" noProof="0" dirty="0" err="1" smtClean="0"/>
              <a:t>will</a:t>
            </a:r>
            <a:r>
              <a:rPr lang="nb-NO" baseline="0" noProof="0" dirty="0" smtClean="0"/>
              <a:t> understand </a:t>
            </a:r>
            <a:r>
              <a:rPr lang="nb-NO" baseline="0" noProof="0" dirty="0" err="1" smtClean="0"/>
              <a:t>them</a:t>
            </a:r>
            <a:r>
              <a:rPr lang="nb-NO" baseline="0" noProof="0" dirty="0" smtClean="0"/>
              <a:t> </a:t>
            </a:r>
            <a:r>
              <a:rPr lang="nb-NO" baseline="0" noProof="0" dirty="0" err="1" smtClean="0"/>
              <a:t>better</a:t>
            </a:r>
            <a:r>
              <a:rPr lang="nb-NO" baseline="0" noProof="0" dirty="0" smtClean="0"/>
              <a:t> by </a:t>
            </a:r>
            <a:r>
              <a:rPr lang="nb-NO" baseline="0" noProof="0" dirty="0" err="1" smtClean="0"/>
              <a:t>the</a:t>
            </a:r>
            <a:r>
              <a:rPr lang="nb-NO" baseline="0" noProof="0" dirty="0" smtClean="0"/>
              <a:t> end </a:t>
            </a:r>
            <a:r>
              <a:rPr lang="nb-NO" baseline="0" noProof="0" dirty="0" err="1" smtClean="0"/>
              <a:t>of</a:t>
            </a:r>
            <a:r>
              <a:rPr lang="nb-NO" baseline="0" noProof="0" dirty="0" smtClean="0"/>
              <a:t> </a:t>
            </a:r>
            <a:r>
              <a:rPr lang="nb-NO" baseline="0" noProof="0" dirty="0" err="1" smtClean="0"/>
              <a:t>class</a:t>
            </a:r>
            <a:r>
              <a:rPr lang="nb-NO" baseline="0" noProof="0" dirty="0" smtClean="0"/>
              <a:t>.</a:t>
            </a:r>
            <a:endParaRPr lang="nb-NO" noProof="0" dirty="0" smtClean="0"/>
          </a:p>
          <a:p>
            <a:endParaRPr lang="nb-NO" noProof="0" dirty="0" smtClean="0"/>
          </a:p>
          <a:p>
            <a:r>
              <a:rPr lang="nb-NO" noProof="0" dirty="0" smtClean="0"/>
              <a:t>SHARP</a:t>
            </a:r>
            <a:r>
              <a:rPr lang="nb-NO" baseline="0" noProof="0" dirty="0" smtClean="0"/>
              <a:t> AND FUZZY (The </a:t>
            </a:r>
            <a:r>
              <a:rPr lang="nb-NO" baseline="0" noProof="0" dirty="0" err="1" smtClean="0"/>
              <a:t>Effect</a:t>
            </a:r>
            <a:r>
              <a:rPr lang="nb-NO" baseline="0" noProof="0" dirty="0" smtClean="0"/>
              <a:t>, 2022): </a:t>
            </a:r>
            <a:r>
              <a:rPr lang="nb-NO" baseline="0" noProof="0" dirty="0" err="1" smtClean="0"/>
              <a:t>cut</a:t>
            </a:r>
            <a:r>
              <a:rPr lang="nb-NO" baseline="0" noProof="0" dirty="0" smtClean="0"/>
              <a:t> </a:t>
            </a:r>
            <a:r>
              <a:rPr lang="nb-NO" baseline="0" noProof="0" dirty="0" err="1" smtClean="0"/>
              <a:t>off</a:t>
            </a:r>
            <a:r>
              <a:rPr lang="nb-NO" baseline="0" noProof="0" dirty="0" smtClean="0"/>
              <a:t> is </a:t>
            </a:r>
            <a:r>
              <a:rPr lang="nb-NO" baseline="0" noProof="0" dirty="0" err="1" smtClean="0"/>
              <a:t>the</a:t>
            </a:r>
            <a:r>
              <a:rPr lang="nb-NO" baseline="0" noProof="0" dirty="0" smtClean="0"/>
              <a:t> </a:t>
            </a:r>
            <a:r>
              <a:rPr lang="nb-NO" baseline="0" noProof="0" dirty="0" err="1" smtClean="0"/>
              <a:t>only</a:t>
            </a:r>
            <a:r>
              <a:rPr lang="nb-NO" baseline="0" noProof="0" dirty="0" smtClean="0"/>
              <a:t> </a:t>
            </a:r>
            <a:r>
              <a:rPr lang="nb-NO" baseline="0" noProof="0" dirty="0" err="1" smtClean="0"/>
              <a:t>dterminant</a:t>
            </a:r>
            <a:r>
              <a:rPr lang="nb-NO" baseline="0" noProof="0" dirty="0" smtClean="0"/>
              <a:t> </a:t>
            </a:r>
            <a:r>
              <a:rPr lang="nb-NO" baseline="0" noProof="0" dirty="0" err="1" smtClean="0"/>
              <a:t>of</a:t>
            </a:r>
            <a:r>
              <a:rPr lang="nb-NO" baseline="0" noProof="0" dirty="0" smtClean="0"/>
              <a:t> </a:t>
            </a:r>
            <a:r>
              <a:rPr lang="nb-NO" baseline="0" noProof="0" dirty="0" err="1" smtClean="0"/>
              <a:t>treatment</a:t>
            </a:r>
            <a:r>
              <a:rPr lang="nb-NO" baseline="0" noProof="0" dirty="0" smtClean="0"/>
              <a:t> (</a:t>
            </a:r>
            <a:r>
              <a:rPr lang="nb-NO" baseline="0" noProof="0" dirty="0" err="1" smtClean="0"/>
              <a:t>sharp</a:t>
            </a:r>
            <a:r>
              <a:rPr lang="nb-NO" baseline="0" noProof="0" dirty="0" smtClean="0"/>
              <a:t>). </a:t>
            </a:r>
            <a:r>
              <a:rPr lang="nb-NO" baseline="0" noProof="0" dirty="0" err="1" smtClean="0"/>
              <a:t>Often</a:t>
            </a:r>
            <a:r>
              <a:rPr lang="nb-NO" baseline="0" noProof="0" dirty="0" smtClean="0"/>
              <a:t> </a:t>
            </a:r>
            <a:r>
              <a:rPr lang="nb-NO" baseline="0" noProof="0" dirty="0" err="1" smtClean="0"/>
              <a:t>this</a:t>
            </a:r>
            <a:r>
              <a:rPr lang="nb-NO" baseline="0" noProof="0" dirty="0" smtClean="0"/>
              <a:t> </a:t>
            </a:r>
            <a:r>
              <a:rPr lang="nb-NO" baseline="0" noProof="0" dirty="0" err="1" smtClean="0"/>
              <a:t>isn’t</a:t>
            </a:r>
            <a:r>
              <a:rPr lang="nb-NO" baseline="0" noProof="0" dirty="0" smtClean="0"/>
              <a:t> </a:t>
            </a:r>
            <a:r>
              <a:rPr lang="nb-NO" baseline="0" noProof="0" dirty="0" err="1" smtClean="0"/>
              <a:t>the</a:t>
            </a:r>
            <a:r>
              <a:rPr lang="nb-NO" baseline="0" noProof="0" dirty="0" smtClean="0"/>
              <a:t> case. In a lot </a:t>
            </a:r>
            <a:r>
              <a:rPr lang="nb-NO" baseline="0" noProof="0" dirty="0" err="1" smtClean="0"/>
              <a:t>of</a:t>
            </a:r>
            <a:r>
              <a:rPr lang="nb-NO" baseline="0" noProof="0" dirty="0" smtClean="0"/>
              <a:t> </a:t>
            </a:r>
            <a:r>
              <a:rPr lang="nb-NO" baseline="0" noProof="0" dirty="0" err="1" smtClean="0"/>
              <a:t>regression</a:t>
            </a:r>
            <a:r>
              <a:rPr lang="nb-NO" baseline="0" noProof="0" dirty="0" smtClean="0"/>
              <a:t> </a:t>
            </a:r>
            <a:r>
              <a:rPr lang="nb-NO" baseline="0" noProof="0" dirty="0" err="1" smtClean="0"/>
              <a:t>dicontinuity</a:t>
            </a:r>
            <a:r>
              <a:rPr lang="nb-NO" baseline="0" noProof="0" dirty="0" smtClean="0"/>
              <a:t> </a:t>
            </a:r>
            <a:r>
              <a:rPr lang="nb-NO" baseline="0" noProof="0" dirty="0" err="1" smtClean="0"/>
              <a:t>application</a:t>
            </a:r>
            <a:r>
              <a:rPr lang="nb-NO" baseline="0" noProof="0" dirty="0" smtClean="0"/>
              <a:t>, </a:t>
            </a:r>
            <a:r>
              <a:rPr lang="nb-NO" baseline="0" noProof="0" dirty="0" err="1" smtClean="0"/>
              <a:t>being</a:t>
            </a:r>
            <a:r>
              <a:rPr lang="nb-NO" baseline="0" noProof="0" dirty="0" smtClean="0"/>
              <a:t> </a:t>
            </a:r>
            <a:r>
              <a:rPr lang="nb-NO" baseline="0" noProof="0" dirty="0" err="1" smtClean="0"/>
              <a:t>on</a:t>
            </a:r>
            <a:r>
              <a:rPr lang="nb-NO" baseline="0" noProof="0" dirty="0" smtClean="0"/>
              <a:t> </a:t>
            </a:r>
            <a:r>
              <a:rPr lang="nb-NO" baseline="0" noProof="0" dirty="0" err="1" smtClean="0"/>
              <a:t>one</a:t>
            </a:r>
            <a:r>
              <a:rPr lang="nb-NO" baseline="0" noProof="0" dirty="0" smtClean="0"/>
              <a:t> side or </a:t>
            </a:r>
            <a:r>
              <a:rPr lang="nb-NO" baseline="0" noProof="0" dirty="0" err="1" smtClean="0"/>
              <a:t>another</a:t>
            </a:r>
            <a:r>
              <a:rPr lang="nb-NO" baseline="0" noProof="0" dirty="0" smtClean="0"/>
              <a:t> </a:t>
            </a:r>
            <a:r>
              <a:rPr lang="nb-NO" baseline="0" noProof="0" dirty="0" err="1" smtClean="0"/>
              <a:t>of</a:t>
            </a:r>
            <a:r>
              <a:rPr lang="nb-NO" baseline="0" noProof="0" dirty="0" smtClean="0"/>
              <a:t> </a:t>
            </a:r>
            <a:r>
              <a:rPr lang="nb-NO" baseline="0" noProof="0" dirty="0" err="1" smtClean="0"/>
              <a:t>the</a:t>
            </a:r>
            <a:r>
              <a:rPr lang="nb-NO" baseline="0" noProof="0" dirty="0" smtClean="0"/>
              <a:t> </a:t>
            </a:r>
            <a:r>
              <a:rPr lang="nb-NO" baseline="0" noProof="0" dirty="0" err="1" smtClean="0"/>
              <a:t>cutoff</a:t>
            </a:r>
            <a:r>
              <a:rPr lang="nb-NO" baseline="0" noProof="0" dirty="0" smtClean="0"/>
              <a:t> </a:t>
            </a:r>
            <a:r>
              <a:rPr lang="nb-NO" baseline="0" noProof="0" dirty="0" err="1" smtClean="0"/>
              <a:t>only</a:t>
            </a:r>
            <a:r>
              <a:rPr lang="nb-NO" baseline="0" noProof="0" dirty="0" smtClean="0"/>
              <a:t> </a:t>
            </a:r>
            <a:r>
              <a:rPr lang="nb-NO" baseline="0" noProof="0" dirty="0" err="1" smtClean="0"/>
              <a:t>changes</a:t>
            </a:r>
            <a:r>
              <a:rPr lang="nb-NO" baseline="0" noProof="0" dirty="0" smtClean="0"/>
              <a:t> </a:t>
            </a:r>
            <a:r>
              <a:rPr lang="nb-NO" baseline="0" noProof="0" dirty="0" err="1" smtClean="0"/>
              <a:t>the</a:t>
            </a:r>
            <a:r>
              <a:rPr lang="nb-NO" baseline="0" noProof="0" dirty="0" smtClean="0"/>
              <a:t> </a:t>
            </a:r>
            <a:r>
              <a:rPr lang="nb-NO" baseline="0" noProof="0" dirty="0" err="1" smtClean="0"/>
              <a:t>probability</a:t>
            </a:r>
            <a:r>
              <a:rPr lang="nb-NO" baseline="0" noProof="0" dirty="0" smtClean="0"/>
              <a:t> </a:t>
            </a:r>
            <a:r>
              <a:rPr lang="nb-NO" baseline="0" noProof="0" dirty="0" err="1" smtClean="0"/>
              <a:t>of</a:t>
            </a:r>
            <a:r>
              <a:rPr lang="nb-NO" baseline="0" noProof="0" dirty="0" smtClean="0"/>
              <a:t> </a:t>
            </a:r>
            <a:r>
              <a:rPr lang="nb-NO" baseline="0" noProof="0" dirty="0" err="1" smtClean="0"/>
              <a:t>treatment</a:t>
            </a:r>
            <a:r>
              <a:rPr lang="nb-NO" baseline="0" noProof="0" dirty="0" smtClean="0"/>
              <a:t>. In </a:t>
            </a:r>
            <a:r>
              <a:rPr lang="nb-NO" baseline="0" noProof="0" dirty="0" err="1" smtClean="0"/>
              <a:t>these</a:t>
            </a:r>
            <a:r>
              <a:rPr lang="nb-NO" baseline="0" noProof="0" dirty="0" smtClean="0"/>
              <a:t> cases </a:t>
            </a:r>
            <a:r>
              <a:rPr lang="nb-NO" baseline="0" noProof="0" dirty="0" err="1" smtClean="0"/>
              <a:t>we</a:t>
            </a:r>
            <a:r>
              <a:rPr lang="nb-NO" baseline="0" noProof="0" dirty="0" smtClean="0"/>
              <a:t> have </a:t>
            </a:r>
            <a:r>
              <a:rPr lang="nb-NO" baseline="0" noProof="0" dirty="0" err="1" smtClean="0"/>
              <a:t>what’s</a:t>
            </a:r>
            <a:r>
              <a:rPr lang="nb-NO" baseline="0" noProof="0" dirty="0" smtClean="0"/>
              <a:t> </a:t>
            </a:r>
            <a:r>
              <a:rPr lang="nb-NO" baseline="0" noProof="0" dirty="0" err="1" smtClean="0"/>
              <a:t>called</a:t>
            </a:r>
            <a:r>
              <a:rPr lang="nb-NO" baseline="0" noProof="0" dirty="0" smtClean="0"/>
              <a:t> a </a:t>
            </a:r>
            <a:r>
              <a:rPr lang="nb-NO" baseline="0" noProof="0" dirty="0" err="1" smtClean="0"/>
              <a:t>fuzzy</a:t>
            </a:r>
            <a:r>
              <a:rPr lang="nb-NO" baseline="0" noProof="0" dirty="0" smtClean="0"/>
              <a:t> </a:t>
            </a:r>
            <a:r>
              <a:rPr lang="nb-NO" baseline="0" noProof="0" dirty="0" err="1" smtClean="0"/>
              <a:t>regression</a:t>
            </a:r>
            <a:r>
              <a:rPr lang="nb-NO" baseline="0" noProof="0" dirty="0" smtClean="0"/>
              <a:t> </a:t>
            </a:r>
            <a:r>
              <a:rPr lang="nb-NO" baseline="0" noProof="0" dirty="0" err="1" smtClean="0"/>
              <a:t>discontinuity</a:t>
            </a:r>
            <a:r>
              <a:rPr lang="nb-NO" baseline="0" noProof="0" dirty="0" smtClean="0"/>
              <a:t>, as </a:t>
            </a:r>
            <a:r>
              <a:rPr lang="nb-NO" baseline="0" noProof="0" dirty="0" err="1" smtClean="0"/>
              <a:t>opposed</a:t>
            </a:r>
            <a:r>
              <a:rPr lang="nb-NO" baseline="0" noProof="0" dirty="0" smtClean="0"/>
              <a:t> to a </a:t>
            </a:r>
            <a:r>
              <a:rPr lang="nb-NO" baseline="0" noProof="0" dirty="0" err="1" smtClean="0"/>
              <a:t>sharp</a:t>
            </a:r>
            <a:r>
              <a:rPr lang="nb-NO" baseline="0" noProof="0" dirty="0" smtClean="0"/>
              <a:t> </a:t>
            </a:r>
            <a:r>
              <a:rPr lang="nb-NO" baseline="0" noProof="0" dirty="0" err="1" smtClean="0"/>
              <a:t>regression</a:t>
            </a:r>
            <a:r>
              <a:rPr lang="nb-NO" baseline="0" noProof="0" dirty="0" smtClean="0"/>
              <a:t> </a:t>
            </a:r>
            <a:r>
              <a:rPr lang="nb-NO" baseline="0" noProof="0" dirty="0" err="1" smtClean="0"/>
              <a:t>discontinuity</a:t>
            </a:r>
            <a:r>
              <a:rPr lang="nb-NO" baseline="0" noProof="0" dirty="0" smtClean="0"/>
              <a:t> </a:t>
            </a:r>
            <a:r>
              <a:rPr lang="nb-NO" baseline="0" noProof="0" dirty="0" err="1" smtClean="0"/>
              <a:t>where</a:t>
            </a:r>
            <a:r>
              <a:rPr lang="nb-NO" baseline="0" noProof="0" dirty="0" smtClean="0"/>
              <a:t> </a:t>
            </a:r>
            <a:r>
              <a:rPr lang="nb-NO" baseline="0" noProof="0" dirty="0" err="1" smtClean="0"/>
              <a:t>treatment</a:t>
            </a:r>
            <a:r>
              <a:rPr lang="nb-NO" baseline="0" noProof="0" dirty="0" smtClean="0"/>
              <a:t> rates jump from 0% to 100%. </a:t>
            </a:r>
            <a:r>
              <a:rPr lang="nb-NO" baseline="0" noProof="0" dirty="0" err="1" smtClean="0"/>
              <a:t>Figure</a:t>
            </a:r>
            <a:r>
              <a:rPr lang="nb-NO" baseline="0" noProof="0" dirty="0" smtClean="0"/>
              <a:t> 20.3</a:t>
            </a:r>
            <a:endParaRPr lang="en-US" noProof="0" dirty="0"/>
          </a:p>
        </p:txBody>
      </p:sp>
      <p:sp>
        <p:nvSpPr>
          <p:cNvPr id="4" name="Slide Number Placeholder 3"/>
          <p:cNvSpPr>
            <a:spLocks noGrp="1"/>
          </p:cNvSpPr>
          <p:nvPr>
            <p:ph type="sldNum" sz="quarter" idx="10"/>
          </p:nvPr>
        </p:nvSpPr>
        <p:spPr/>
        <p:txBody>
          <a:bodyPr/>
          <a:lstStyle/>
          <a:p>
            <a:fld id="{EA72985F-36CD-4D87-8C89-674A558E8057}" type="slidenum">
              <a:rPr lang="en-US" smtClean="0"/>
              <a:t>5</a:t>
            </a:fld>
            <a:endParaRPr lang="en-US"/>
          </a:p>
        </p:txBody>
      </p:sp>
    </p:spTree>
    <p:extLst>
      <p:ext uri="{BB962C8B-B14F-4D97-AF65-F5344CB8AC3E}">
        <p14:creationId xmlns:p14="http://schemas.microsoft.com/office/powerpoint/2010/main" val="1118925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6</a:t>
            </a:fld>
            <a:endParaRPr lang="en-US"/>
          </a:p>
        </p:txBody>
      </p:sp>
    </p:spTree>
    <p:extLst>
      <p:ext uri="{BB962C8B-B14F-4D97-AF65-F5344CB8AC3E}">
        <p14:creationId xmlns:p14="http://schemas.microsoft.com/office/powerpoint/2010/main" val="1593396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noProof="0" dirty="0" smtClean="0">
                <a:solidFill>
                  <a:schemeClr val="tx1"/>
                </a:solidFill>
                <a:effectLst/>
                <a:latin typeface="+mn-lt"/>
                <a:ea typeface="+mn-ea"/>
                <a:cs typeface="+mn-cs"/>
              </a:rPr>
              <a:t>Black(1999) </a:t>
            </a:r>
            <a:r>
              <a:rPr lang="en-US" sz="1200" b="0" i="0" kern="1200" noProof="0" dirty="0" smtClean="0">
                <a:solidFill>
                  <a:schemeClr val="tx1"/>
                </a:solidFill>
                <a:effectLst/>
                <a:latin typeface="+mn-lt"/>
                <a:ea typeface="+mn-ea"/>
                <a:cs typeface="+mn-cs"/>
              </a:rPr>
              <a:t>look within school districts at houses located on attendance district boundaries;</a:t>
            </a:r>
            <a:r>
              <a:rPr lang="en-US" sz="1200" b="0" i="0" kern="1200" baseline="0" noProof="0" dirty="0" smtClean="0">
                <a:solidFill>
                  <a:schemeClr val="tx1"/>
                </a:solidFill>
                <a:effectLst/>
                <a:latin typeface="+mn-lt"/>
                <a:ea typeface="+mn-ea"/>
                <a:cs typeface="+mn-cs"/>
              </a:rPr>
              <a:t> houses then differ only by the elementary school the child attends. Thereby removing variation in neighborhoods, taxes, and school spending. Finds that parents are willing to pay 2,5 percent more for a 5 percent increase in test scores</a:t>
            </a:r>
            <a:r>
              <a:rPr lang="nb-NO" sz="1200" b="0" i="0" kern="1200" baseline="0" dirty="0" smtClean="0">
                <a:solidFill>
                  <a:schemeClr val="tx1"/>
                </a:solidFill>
                <a:effectLst/>
                <a:latin typeface="+mn-lt"/>
                <a:ea typeface="+mn-ea"/>
                <a:cs typeface="+mn-cs"/>
              </a:rPr>
              <a:t>.</a:t>
            </a:r>
            <a:endParaRPr lang="nb-NO"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Hansen</a:t>
            </a:r>
            <a:r>
              <a:rPr lang="en-US" sz="1200" b="1" i="0" kern="1200" baseline="0" dirty="0" smtClean="0">
                <a:solidFill>
                  <a:schemeClr val="tx1"/>
                </a:solidFill>
                <a:effectLst/>
                <a:latin typeface="+mn-lt"/>
                <a:ea typeface="+mn-ea"/>
                <a:cs typeface="+mn-cs"/>
              </a:rPr>
              <a:t> (2015) </a:t>
            </a:r>
            <a:r>
              <a:rPr lang="en-US" sz="1200" b="0" i="0" kern="1200" dirty="0" smtClean="0">
                <a:solidFill>
                  <a:schemeClr val="tx1"/>
                </a:solidFill>
                <a:effectLst/>
                <a:latin typeface="+mn-lt"/>
                <a:ea typeface="+mn-ea"/>
                <a:cs typeface="+mn-cs"/>
              </a:rPr>
              <a:t>Regression discontinuity derived estimates suggest that having a blood alcohol</a:t>
            </a:r>
            <a:r>
              <a:rPr lang="en-US" sz="1200" b="0" i="0" kern="1200" baseline="0" dirty="0" smtClean="0">
                <a:solidFill>
                  <a:schemeClr val="tx1"/>
                </a:solidFill>
                <a:effectLst/>
                <a:latin typeface="+mn-lt"/>
                <a:ea typeface="+mn-ea"/>
                <a:cs typeface="+mn-cs"/>
              </a:rPr>
              <a:t> content (</a:t>
            </a:r>
            <a:r>
              <a:rPr lang="en-US" sz="1200" b="0" i="0" kern="1200" dirty="0" smtClean="0">
                <a:solidFill>
                  <a:schemeClr val="tx1"/>
                </a:solidFill>
                <a:effectLst/>
                <a:latin typeface="+mn-lt"/>
                <a:ea typeface="+mn-ea"/>
                <a:cs typeface="+mn-cs"/>
              </a:rPr>
              <a:t>BAC) above the driving under the influence (DUI) threshold reduces recidivism by up to 2 percentage points (17 percent). Likewise having a BAC over the aggravated DUI threshold reduces recidivism by an additional percentage point (9 percent).</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7</a:t>
            </a:fld>
            <a:endParaRPr lang="en-US"/>
          </a:p>
        </p:txBody>
      </p:sp>
    </p:spTree>
    <p:extLst>
      <p:ext uri="{BB962C8B-B14F-4D97-AF65-F5344CB8AC3E}">
        <p14:creationId xmlns:p14="http://schemas.microsoft.com/office/powerpoint/2010/main" val="2851933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ISEE:</a:t>
            </a:r>
            <a:r>
              <a:rPr lang="nb-NO" baseline="0" dirty="0" smtClean="0"/>
              <a:t> </a:t>
            </a:r>
            <a:r>
              <a:rPr lang="nb-NO" baseline="0" dirty="0" err="1" smtClean="0"/>
              <a:t>Independent</a:t>
            </a:r>
            <a:r>
              <a:rPr lang="nb-NO" baseline="0" dirty="0" smtClean="0"/>
              <a:t> Schools </a:t>
            </a:r>
            <a:r>
              <a:rPr lang="nb-NO" baseline="0" dirty="0" err="1" smtClean="0"/>
              <a:t>Entrance</a:t>
            </a:r>
            <a:r>
              <a:rPr lang="nb-NO" baseline="0" dirty="0" smtClean="0"/>
              <a:t> </a:t>
            </a:r>
            <a:r>
              <a:rPr lang="nb-NO" baseline="0" dirty="0" err="1" smtClean="0"/>
              <a:t>Exam</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22</a:t>
            </a:fld>
            <a:endParaRPr lang="en-US"/>
          </a:p>
        </p:txBody>
      </p:sp>
    </p:spTree>
    <p:extLst>
      <p:ext uri="{BB962C8B-B14F-4D97-AF65-F5344CB8AC3E}">
        <p14:creationId xmlns:p14="http://schemas.microsoft.com/office/powerpoint/2010/main" val="229578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noProof="0" dirty="0" smtClean="0"/>
              <a:t>Say that </a:t>
            </a:r>
            <a:r>
              <a:rPr lang="en-US" b="1" baseline="0" noProof="0" dirty="0" smtClean="0"/>
              <a:t>treatment</a:t>
            </a:r>
            <a:r>
              <a:rPr lang="en-US" baseline="0" noProof="0" dirty="0" smtClean="0"/>
              <a:t> is attendance to exam school ; </a:t>
            </a:r>
            <a:r>
              <a:rPr lang="en-US" b="1" baseline="0" noProof="0" dirty="0" smtClean="0"/>
              <a:t>running variable </a:t>
            </a:r>
            <a:r>
              <a:rPr lang="en-US" baseline="0" noProof="0" dirty="0" smtClean="0"/>
              <a:t>is entrance exam score, and let’s stablish the cutoff for enrollment on BLS, the most prestigious of exam schools, as the cutoff of our RD design</a:t>
            </a:r>
          </a:p>
          <a:p>
            <a:pPr marL="228600" indent="-228600">
              <a:buAutoNum type="arabicPeriod"/>
            </a:pPr>
            <a:r>
              <a:rPr lang="en-US" baseline="0" noProof="0" dirty="0" smtClean="0"/>
              <a:t>In </a:t>
            </a:r>
            <a:r>
              <a:rPr lang="en-US" b="1" baseline="0" noProof="0" dirty="0" smtClean="0"/>
              <a:t>sharp RD</a:t>
            </a:r>
            <a:r>
              <a:rPr lang="en-US" baseline="0" noProof="0" dirty="0" smtClean="0"/>
              <a:t>, probability or intensity of treatment changes from 0 to 1 at the cutoff. However, if we plot treatment on running variable, we see almost no discontinuation.</a:t>
            </a:r>
            <a:endParaRPr lang="en-US" b="1" baseline="0" noProof="0" dirty="0" smtClean="0"/>
          </a:p>
          <a:p>
            <a:pPr marL="685732" lvl="1" indent="-228600">
              <a:buAutoNum type="arabicPeriod"/>
            </a:pPr>
            <a:r>
              <a:rPr lang="en-US" b="0" baseline="0" noProof="0" dirty="0" smtClean="0"/>
              <a:t>This does not mean that we have to settle to compare highly selective BLS effect to somewhat less selective exam schools </a:t>
            </a:r>
            <a:r>
              <a:rPr lang="en-US" b="1" baseline="0" noProof="0" dirty="0" smtClean="0"/>
              <a:t>instead of the most interesting evaluation of exam school</a:t>
            </a:r>
          </a:p>
          <a:p>
            <a:pPr marL="228600" lvl="0" indent="-228600">
              <a:buAutoNum type="arabicPeriod"/>
            </a:pPr>
            <a:r>
              <a:rPr lang="en-US" b="0" baseline="0" noProof="0" dirty="0" smtClean="0"/>
              <a:t>In the prior slide</a:t>
            </a:r>
            <a:r>
              <a:rPr lang="en-US" b="1" baseline="0" noProof="0" dirty="0" smtClean="0"/>
              <a:t>, we stablished the hypothesis that peer effects might be the driving force of exam schools potential benefits</a:t>
            </a:r>
          </a:p>
          <a:p>
            <a:pPr marL="685732" lvl="1" indent="-228600">
              <a:buAutoNum type="arabicPeriod"/>
            </a:pPr>
            <a:r>
              <a:rPr lang="en-US" b="1" baseline="0" noProof="0" dirty="0" smtClean="0"/>
              <a:t> </a:t>
            </a:r>
            <a:r>
              <a:rPr lang="en-US" b="0" baseline="0" noProof="0" dirty="0" smtClean="0"/>
              <a:t>if we look at the last graph, the cut off, peer’s average 4th grade math score at both sides of the cutoff change by .8 SD. A notable difference. If we using peer effects as treatment, we would have that at the cut off, the treatment intensity varies by .8 SD. Such dramatic difference variance in treatment intensity lies at the heart of any fuzzy RD research design. </a:t>
            </a:r>
          </a:p>
          <a:p>
            <a:pPr marL="0" lvl="0" indent="0">
              <a:buNone/>
            </a:pPr>
            <a:r>
              <a:rPr lang="en-US" b="0" baseline="0" noProof="0" dirty="0" smtClean="0"/>
              <a:t>THE DIFFERENCE BETWEEN </a:t>
            </a:r>
            <a:r>
              <a:rPr lang="en-US" b="1" baseline="0" noProof="0" dirty="0" smtClean="0"/>
              <a:t>FUZZY AND SHARP DESIGNS</a:t>
            </a:r>
            <a:r>
              <a:rPr lang="en-US" b="0" baseline="0" noProof="0" dirty="0" smtClean="0"/>
              <a:t> IS THAT, WITH </a:t>
            </a:r>
            <a:r>
              <a:rPr lang="en-US" b="1" baseline="0" noProof="0" dirty="0" smtClean="0"/>
              <a:t>FUZZY</a:t>
            </a:r>
            <a:r>
              <a:rPr lang="en-US" b="0" baseline="0" noProof="0" dirty="0" smtClean="0"/>
              <a:t>, APPLICANTS WHO CROSS A THRESHOLD ARE EXPOSED TO A </a:t>
            </a:r>
            <a:r>
              <a:rPr lang="en-US" b="1" baseline="0" noProof="0" dirty="0" smtClean="0"/>
              <a:t>MORE INTENSE TREAT,EMT</a:t>
            </a:r>
            <a:r>
              <a:rPr lang="en-US" b="0" baseline="0" noProof="0" dirty="0" smtClean="0"/>
              <a:t>, WHILE IN A </a:t>
            </a:r>
            <a:r>
              <a:rPr lang="en-US" b="1" baseline="0" noProof="0" dirty="0" smtClean="0"/>
              <a:t>SHARP</a:t>
            </a:r>
            <a:r>
              <a:rPr lang="en-US" b="0" baseline="0" noProof="0" dirty="0" smtClean="0"/>
              <a:t> DESIGN </a:t>
            </a:r>
            <a:r>
              <a:rPr lang="en-US" b="1" baseline="0" noProof="0" dirty="0" smtClean="0"/>
              <a:t>TREATMENT SWITCHES CLEANLY ON OR OFF AT THE CUT OFF</a:t>
            </a:r>
            <a:r>
              <a:rPr lang="en-US" b="0" baseline="0" noProof="0" dirty="0" smtClean="0"/>
              <a:t>.</a:t>
            </a:r>
          </a:p>
          <a:p>
            <a:pPr marL="228600" indent="-228600">
              <a:buAutoNum type="arabicPeriod"/>
            </a:pPr>
            <a:endParaRPr lang="en-US" b="1" dirty="0"/>
          </a:p>
        </p:txBody>
      </p:sp>
      <p:sp>
        <p:nvSpPr>
          <p:cNvPr id="4" name="Slide Number Placeholder 3"/>
          <p:cNvSpPr>
            <a:spLocks noGrp="1"/>
          </p:cNvSpPr>
          <p:nvPr>
            <p:ph type="sldNum" sz="quarter" idx="10"/>
          </p:nvPr>
        </p:nvSpPr>
        <p:spPr/>
        <p:txBody>
          <a:bodyPr/>
          <a:lstStyle/>
          <a:p>
            <a:fld id="{EA72985F-36CD-4D87-8C89-674A558E8057}" type="slidenum">
              <a:rPr lang="en-US" smtClean="0"/>
              <a:t>23</a:t>
            </a:fld>
            <a:endParaRPr lang="en-US"/>
          </a:p>
        </p:txBody>
      </p:sp>
    </p:spTree>
    <p:extLst>
      <p:ext uri="{BB962C8B-B14F-4D97-AF65-F5344CB8AC3E}">
        <p14:creationId xmlns:p14="http://schemas.microsoft.com/office/powerpoint/2010/main" val="126998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Students</a:t>
            </a:r>
            <a:r>
              <a:rPr lang="nb-NO" baseline="0" dirty="0" smtClean="0"/>
              <a:t> </a:t>
            </a:r>
            <a:r>
              <a:rPr lang="nb-NO" baseline="0" dirty="0" err="1" smtClean="0"/>
              <a:t>educated</a:t>
            </a:r>
            <a:r>
              <a:rPr lang="nb-NO" baseline="0" dirty="0" smtClean="0"/>
              <a:t> </a:t>
            </a:r>
            <a:r>
              <a:rPr lang="nb-NO" baseline="0" dirty="0" err="1" smtClean="0"/>
              <a:t>together</a:t>
            </a:r>
            <a:r>
              <a:rPr lang="nb-NO" baseline="0" dirty="0" smtClean="0"/>
              <a:t> </a:t>
            </a:r>
            <a:r>
              <a:rPr lang="nb-NO" baseline="0" dirty="0" err="1" smtClean="0"/>
              <a:t>tend</a:t>
            </a:r>
            <a:r>
              <a:rPr lang="nb-NO" baseline="0" dirty="0" smtClean="0"/>
              <a:t> to be </a:t>
            </a:r>
            <a:r>
              <a:rPr lang="nb-NO" baseline="0" dirty="0" err="1" smtClean="0"/>
              <a:t>similar</a:t>
            </a:r>
            <a:r>
              <a:rPr lang="nb-NO" baseline="0" dirty="0" smtClean="0"/>
              <a:t> for </a:t>
            </a:r>
            <a:r>
              <a:rPr lang="nb-NO" baseline="0" dirty="0" err="1" smtClean="0"/>
              <a:t>may</a:t>
            </a:r>
            <a:r>
              <a:rPr lang="nb-NO" baseline="0" dirty="0" smtClean="0"/>
              <a:t> </a:t>
            </a:r>
            <a:r>
              <a:rPr lang="nb-NO" baseline="0" dirty="0" err="1" smtClean="0"/>
              <a:t>reasons</a:t>
            </a:r>
            <a:r>
              <a:rPr lang="nb-NO" baseline="0" dirty="0" smtClean="0"/>
              <a:t>. E.g., </a:t>
            </a:r>
            <a:r>
              <a:rPr lang="nb-NO" baseline="0" dirty="0" err="1" smtClean="0"/>
              <a:t>because</a:t>
            </a:r>
            <a:r>
              <a:rPr lang="nb-NO" baseline="0" dirty="0" smtClean="0"/>
              <a:t> </a:t>
            </a:r>
            <a:r>
              <a:rPr lang="nb-NO" baseline="0" dirty="0" err="1" smtClean="0"/>
              <a:t>family</a:t>
            </a:r>
            <a:r>
              <a:rPr lang="nb-NO" baseline="0" dirty="0" smtClean="0"/>
              <a:t> </a:t>
            </a:r>
            <a:r>
              <a:rPr lang="nb-NO" baseline="0" dirty="0" err="1" smtClean="0"/>
              <a:t>background</a:t>
            </a:r>
            <a:r>
              <a:rPr lang="nb-NO" baseline="0" dirty="0" smtClean="0"/>
              <a:t> is not held </a:t>
            </a:r>
            <a:r>
              <a:rPr lang="nb-NO" baseline="0" dirty="0" err="1" smtClean="0"/>
              <a:t>fixed</a:t>
            </a:r>
            <a:r>
              <a:rPr lang="nb-NO" baseline="0" dirty="0" smtClean="0"/>
              <a:t> in naive regressions, </a:t>
            </a:r>
            <a:r>
              <a:rPr lang="nb-NO" baseline="0" dirty="0" err="1" smtClean="0"/>
              <a:t>the</a:t>
            </a:r>
            <a:r>
              <a:rPr lang="nb-NO" baseline="0" dirty="0" smtClean="0"/>
              <a:t> </a:t>
            </a:r>
            <a:r>
              <a:rPr lang="nb-NO" baseline="0" dirty="0" err="1" smtClean="0"/>
              <a:t>observed</a:t>
            </a:r>
            <a:r>
              <a:rPr lang="nb-NO" baseline="0" dirty="0" smtClean="0"/>
              <a:t> </a:t>
            </a:r>
            <a:r>
              <a:rPr lang="nb-NO" baseline="0" dirty="0" err="1" smtClean="0"/>
              <a:t>association</a:t>
            </a:r>
            <a:r>
              <a:rPr lang="nb-NO" baseline="0" dirty="0" smtClean="0"/>
              <a:t> </a:t>
            </a:r>
            <a:r>
              <a:rPr lang="nb-NO" baseline="0" dirty="0" err="1" smtClean="0"/>
              <a:t>between</a:t>
            </a:r>
            <a:r>
              <a:rPr lang="nb-NO" baseline="0" dirty="0" smtClean="0"/>
              <a:t> </a:t>
            </a:r>
            <a:r>
              <a:rPr lang="nb-NO" baseline="0" dirty="0" err="1" smtClean="0"/>
              <a:t>studetns</a:t>
            </a:r>
            <a:r>
              <a:rPr lang="nb-NO" baseline="0" dirty="0" smtClean="0"/>
              <a:t> and </a:t>
            </a:r>
            <a:r>
              <a:rPr lang="nb-NO" baseline="0" dirty="0" err="1" smtClean="0"/>
              <a:t>their</a:t>
            </a:r>
            <a:r>
              <a:rPr lang="nb-NO" baseline="0" dirty="0" smtClean="0"/>
              <a:t> </a:t>
            </a:r>
            <a:r>
              <a:rPr lang="nb-NO" baseline="0" dirty="0" err="1" smtClean="0"/>
              <a:t>classmates</a:t>
            </a:r>
            <a:r>
              <a:rPr lang="nb-NO" baseline="0" dirty="0" smtClean="0"/>
              <a:t> </a:t>
            </a:r>
            <a:r>
              <a:rPr lang="nb-NO" baseline="0" dirty="0" err="1" smtClean="0"/>
              <a:t>undoubtedly</a:t>
            </a:r>
            <a:r>
              <a:rPr lang="nb-NO" baseline="0" dirty="0" smtClean="0"/>
              <a:t> </a:t>
            </a:r>
            <a:r>
              <a:rPr lang="nb-NO" baseline="0" dirty="0" err="1" smtClean="0"/>
              <a:t>reflects</a:t>
            </a:r>
            <a:r>
              <a:rPr lang="nb-NO" baseline="0" dirty="0" smtClean="0"/>
              <a:t> </a:t>
            </a:r>
            <a:r>
              <a:rPr lang="nb-NO" baseline="0" dirty="0" err="1" smtClean="0"/>
              <a:t>some</a:t>
            </a:r>
            <a:r>
              <a:rPr lang="nb-NO" baseline="0" dirty="0" smtClean="0"/>
              <a:t> </a:t>
            </a:r>
            <a:r>
              <a:rPr lang="nb-NO" baseline="0" dirty="0" err="1" smtClean="0"/>
              <a:t>shared</a:t>
            </a:r>
            <a:r>
              <a:rPr lang="nb-NO" baseline="0" dirty="0" smtClean="0"/>
              <a:t> </a:t>
            </a:r>
            <a:r>
              <a:rPr lang="nb-NO" baseline="0" dirty="0" err="1" smtClean="0"/>
              <a:t>influences</a:t>
            </a:r>
            <a:r>
              <a:rPr lang="nb-NO" baseline="0" dirty="0" smtClean="0"/>
              <a:t>. </a:t>
            </a:r>
            <a:r>
              <a:rPr lang="nb-NO" b="1" baseline="0" dirty="0" smtClean="0"/>
              <a:t>To break </a:t>
            </a:r>
            <a:r>
              <a:rPr lang="nb-NO" b="1" baseline="0" dirty="0" err="1" smtClean="0"/>
              <a:t>the</a:t>
            </a:r>
            <a:r>
              <a:rPr lang="nb-NO" b="1" baseline="0" dirty="0" smtClean="0"/>
              <a:t> </a:t>
            </a:r>
            <a:r>
              <a:rPr lang="nb-NO" b="1" baseline="0" dirty="0" err="1" smtClean="0"/>
              <a:t>causal</a:t>
            </a:r>
            <a:r>
              <a:rPr lang="nb-NO" b="1" baseline="0" dirty="0" smtClean="0"/>
              <a:t> </a:t>
            </a:r>
            <a:r>
              <a:rPr lang="nb-NO" b="1" baseline="0" dirty="0" err="1" smtClean="0"/>
              <a:t>deadlock</a:t>
            </a:r>
            <a:r>
              <a:rPr lang="nb-NO" b="1" baseline="0" dirty="0" smtClean="0"/>
              <a:t>, </a:t>
            </a:r>
            <a:r>
              <a:rPr lang="nb-NO" b="1" baseline="0" dirty="0" err="1" smtClean="0"/>
              <a:t>we</a:t>
            </a:r>
            <a:r>
              <a:rPr lang="nb-NO" b="1" baseline="0" dirty="0" smtClean="0"/>
              <a:t> </a:t>
            </a:r>
            <a:r>
              <a:rPr lang="nb-NO" b="1" baseline="0" dirty="0" err="1" smtClean="0"/>
              <a:t>would</a:t>
            </a:r>
            <a:r>
              <a:rPr lang="nb-NO" b="1" baseline="0" dirty="0" smtClean="0"/>
              <a:t> like to </a:t>
            </a:r>
            <a:r>
              <a:rPr lang="nb-NO" b="1" u="sng" baseline="0" dirty="0" err="1" smtClean="0"/>
              <a:t>randomly</a:t>
            </a:r>
            <a:r>
              <a:rPr lang="nb-NO" b="1" u="sng" baseline="0" dirty="0" smtClean="0"/>
              <a:t> </a:t>
            </a:r>
            <a:r>
              <a:rPr lang="nb-NO" b="1" u="sng" baseline="0" dirty="0" err="1" smtClean="0"/>
              <a:t>assign</a:t>
            </a:r>
            <a:r>
              <a:rPr lang="nb-NO" b="1" u="sng" baseline="0" dirty="0" smtClean="0"/>
              <a:t> students to a range </a:t>
            </a:r>
            <a:r>
              <a:rPr lang="nb-NO" b="1" u="sng" baseline="0" dirty="0" err="1" smtClean="0"/>
              <a:t>of</a:t>
            </a:r>
            <a:r>
              <a:rPr lang="nb-NO" b="1" u="sng" baseline="0" dirty="0" smtClean="0"/>
              <a:t> different peer </a:t>
            </a:r>
            <a:r>
              <a:rPr lang="nb-NO" b="1" u="sng" baseline="0" dirty="0" err="1" smtClean="0"/>
              <a:t>groups</a:t>
            </a:r>
            <a:r>
              <a:rPr lang="nb-NO" b="1" u="sng" baseline="0" dirty="0" smtClean="0"/>
              <a:t>.</a:t>
            </a:r>
          </a:p>
          <a:p>
            <a:endParaRPr lang="en-US" u="sng" dirty="0"/>
          </a:p>
        </p:txBody>
      </p:sp>
      <p:sp>
        <p:nvSpPr>
          <p:cNvPr id="4" name="Slide Number Placeholder 3"/>
          <p:cNvSpPr>
            <a:spLocks noGrp="1"/>
          </p:cNvSpPr>
          <p:nvPr>
            <p:ph type="sldNum" sz="quarter" idx="10"/>
          </p:nvPr>
        </p:nvSpPr>
        <p:spPr/>
        <p:txBody>
          <a:bodyPr/>
          <a:lstStyle/>
          <a:p>
            <a:fld id="{EA72985F-36CD-4D87-8C89-674A558E8057}" type="slidenum">
              <a:rPr lang="en-US" smtClean="0"/>
              <a:t>24</a:t>
            </a:fld>
            <a:endParaRPr lang="en-US"/>
          </a:p>
        </p:txBody>
      </p:sp>
    </p:spTree>
    <p:extLst>
      <p:ext uri="{BB962C8B-B14F-4D97-AF65-F5344CB8AC3E}">
        <p14:creationId xmlns:p14="http://schemas.microsoft.com/office/powerpoint/2010/main" val="403501853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2.svg"/><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5.svg"/><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page UiO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7" name="Text Placeholder 10" descr="Logo university of oslo">
            <a:extLst>
              <a:ext uri="{FF2B5EF4-FFF2-40B4-BE49-F238E27FC236}">
                <a16:creationId xmlns:a16="http://schemas.microsoft.com/office/drawing/2014/main" id="{D507B65A-1446-438E-8EA0-9FE60E124E9F}"/>
              </a:ext>
            </a:extLst>
          </p:cNvPr>
          <p:cNvSpPr>
            <a:spLocks noGrp="1"/>
          </p:cNvSpPr>
          <p:nvPr>
            <p:ph type="body" sz="quarter" idx="21" hasCustomPrompt="1"/>
          </p:nvPr>
        </p:nvSpPr>
        <p:spPr>
          <a:xfrm>
            <a:off x="0" y="0"/>
            <a:ext cx="4831492" cy="1742304"/>
          </a:xfrm>
          <a:blipFill>
            <a:blip r:embed="rId3">
              <a:extLst>
                <a:ext uri="{96DAC541-7B7A-43D3-8B79-37D633B846F1}">
                  <asvg:svgBlip xmlns:asvg="http://schemas.microsoft.com/office/drawing/2016/SVG/main" xmlns=""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0" name="Subtitle 2">
            <a:extLst>
              <a:ext uri="{FF2B5EF4-FFF2-40B4-BE49-F238E27FC236}">
                <a16:creationId xmlns:a16="http://schemas.microsoft.com/office/drawing/2014/main" id="{E288C350-F124-4154-A973-DDEFBC6E46B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8" name="Text Placeholder 8">
            <a:extLst>
              <a:ext uri="{FF2B5EF4-FFF2-40B4-BE49-F238E27FC236}">
                <a16:creationId xmlns:a16="http://schemas.microsoft.com/office/drawing/2014/main" id="{B149F7A2-35A5-48A0-ADD9-71827D046022}"/>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9" name="Text Placeholder 8">
            <a:extLst>
              <a:ext uri="{FF2B5EF4-FFF2-40B4-BE49-F238E27FC236}">
                <a16:creationId xmlns:a16="http://schemas.microsoft.com/office/drawing/2014/main" id="{6F7A7B3C-D68C-4449-B852-7B677FBDD45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xmlns=""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7">
            <a:extLst>
              <a:ext uri="{96DAC541-7B7A-43D3-8B79-37D633B846F1}">
                <asvg:svgBlip xmlns:asvg="http://schemas.microsoft.com/office/drawing/2016/SVG/main" xmlns=""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3446592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err="1"/>
              <a:t>Name</a:t>
            </a:r>
            <a:r>
              <a:rPr lang="nb-NO" dirty="0"/>
              <a:t> </a:t>
            </a:r>
            <a:r>
              <a:rPr lang="nb-NO" dirty="0" err="1"/>
              <a:t>of</a:t>
            </a:r>
            <a:r>
              <a:rPr lang="nb-NO" dirty="0"/>
              <a:t> </a:t>
            </a:r>
            <a:r>
              <a:rPr lang="nb-NO" dirty="0" err="1"/>
              <a:t>department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smtClean="0"/>
              <a:t>Edit Master text styles</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6" name="Picture 25"/>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963172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06400"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Point A</a:t>
            </a:r>
          </a:p>
          <a:p>
            <a:pPr lvl="0"/>
            <a:r>
              <a:rPr lang="nb-NO" dirty="0"/>
              <a:t>Point B</a:t>
            </a:r>
          </a:p>
          <a:p>
            <a:pPr lvl="0"/>
            <a:r>
              <a:rPr lang="nb-NO" dirty="0"/>
              <a:t>Point C</a:t>
            </a:r>
          </a:p>
          <a:p>
            <a:pPr lvl="0"/>
            <a:r>
              <a:rPr lang="nb-NO" dirty="0"/>
              <a:t>Point D</a:t>
            </a:r>
            <a:endParaRPr lang="en-US" dirty="0"/>
          </a:p>
        </p:txBody>
      </p:sp>
      <p:sp>
        <p:nvSpPr>
          <p:cNvPr id="8" name="Slide Number Placeholder 7">
            <a:extLst>
              <a:ext uri="{FF2B5EF4-FFF2-40B4-BE49-F238E27FC236}">
                <a16:creationId xmlns:a16="http://schemas.microsoft.com/office/drawing/2014/main" id="{D8A1E855-477D-41E9-B0F8-7881ED26F55E}"/>
              </a:ext>
            </a:extLst>
          </p:cNvPr>
          <p:cNvSpPr>
            <a:spLocks noGrp="1"/>
          </p:cNvSpPr>
          <p:nvPr>
            <p:ph type="sldNum" sz="quarter" idx="16"/>
          </p:nvPr>
        </p:nvSpPr>
        <p:spPr/>
        <p:txBody>
          <a:bodyPr/>
          <a:lstStyle/>
          <a:p>
            <a:r>
              <a:rPr lang="en-US"/>
              <a:t>Page </a:t>
            </a:r>
            <a:fld id="{5251F420-7306-4E7C-A79E-F31A38F7D392}" type="slidenum">
              <a:rPr lang="en-US" smtClean="0"/>
              <a:pPr/>
              <a:t>‹#›</a:t>
            </a:fld>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7"/>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6"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695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5" y="4173200"/>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3" y="416805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8" name="Slide Number Placeholder 7">
            <a:extLst>
              <a:ext uri="{FF2B5EF4-FFF2-40B4-BE49-F238E27FC236}">
                <a16:creationId xmlns:a16="http://schemas.microsoft.com/office/drawing/2014/main" id="{4FE7C183-1D0F-4BA0-AFD5-92D8F4D092D5}"/>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pag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smtClean="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smtClean="0"/>
              <a:t>Click to edit Master title style</a:t>
            </a:r>
            <a:endParaRPr lang="nb-NO" noProof="0" dirty="0"/>
          </a:p>
        </p:txBody>
      </p:sp>
      <p:sp>
        <p:nvSpPr>
          <p:cNvPr id="3" name="Text Placeholder 2" descr="Logo university of oslo">
            <a:extLst>
              <a:ext uri="{FF2B5EF4-FFF2-40B4-BE49-F238E27FC236}">
                <a16:creationId xmlns:a16="http://schemas.microsoft.com/office/drawing/2014/main" id="{AB937A8A-0440-4FE6-AE50-0E37CD6CCD2D}"/>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nb-NO" dirty="0"/>
              <a:t> </a:t>
            </a:r>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8" name="Footer Placeholder 7">
            <a:extLst>
              <a:ext uri="{FF2B5EF4-FFF2-40B4-BE49-F238E27FC236}">
                <a16:creationId xmlns:a16="http://schemas.microsoft.com/office/drawing/2014/main" id="{D1538D53-9E40-4496-B5C8-0E242B7FF25D}"/>
              </a:ext>
            </a:extLst>
          </p:cNvPr>
          <p:cNvSpPr>
            <a:spLocks noGrp="1"/>
          </p:cNvSpPr>
          <p:nvPr>
            <p:ph type="ftr" sz="quarter" idx="18"/>
          </p:nvPr>
        </p:nvSpPr>
        <p:spPr/>
        <p:txBody>
          <a:bodyPr/>
          <a:lstStyle/>
          <a:p>
            <a:endParaRPr lang="nb-NO" dirty="0"/>
          </a:p>
        </p:txBody>
      </p:sp>
      <p:sp>
        <p:nvSpPr>
          <p:cNvPr id="13" name="Slide Number Placeholder 12">
            <a:extLst>
              <a:ext uri="{FF2B5EF4-FFF2-40B4-BE49-F238E27FC236}">
                <a16:creationId xmlns:a16="http://schemas.microsoft.com/office/drawing/2014/main" id="{36EC9E07-E46C-4C5E-8165-4D6A78601124}"/>
              </a:ext>
            </a:extLst>
          </p:cNvPr>
          <p:cNvSpPr>
            <a:spLocks noGrp="1"/>
          </p:cNvSpPr>
          <p:nvPr>
            <p:ph type="sldNum" sz="quarter" idx="19"/>
          </p:nvPr>
        </p:nvSpPr>
        <p:spPr/>
        <p:txBody>
          <a:bodyPr/>
          <a:lstStyle/>
          <a:p>
            <a:r>
              <a:rPr lang="en-US"/>
              <a:t>Page </a:t>
            </a:r>
            <a:fld id="{5251F420-7306-4E7C-A79E-F31A38F7D392}" type="slidenum">
              <a:rPr lang="en-US" smtClean="0"/>
              <a:pPr/>
              <a:t>‹#›</a:t>
            </a:fld>
            <a:endParaRPr lang="en-US" dirty="0"/>
          </a:p>
        </p:txBody>
      </p:sp>
      <p:pic>
        <p:nvPicPr>
          <p:cNvPr id="17" name="Picture 16"/>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err="1"/>
              <a:t>Quote</a:t>
            </a:r>
            <a:endParaRPr lang="nb-NO" noProof="0" dirty="0"/>
          </a:p>
        </p:txBody>
      </p:sp>
      <p:sp>
        <p:nvSpPr>
          <p:cNvPr id="20" name="Text Placeholder 2" descr="Logo university of oslo">
            <a:extLst>
              <a:ext uri="{FF2B5EF4-FFF2-40B4-BE49-F238E27FC236}">
                <a16:creationId xmlns:a16="http://schemas.microsoft.com/office/drawing/2014/main" id="{8BA44D8A-54F0-40B1-96F3-44DF956CC7EA}"/>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pic>
        <p:nvPicPr>
          <p:cNvPr id="19" name="Picture 18"/>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textbox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CE47832A-C200-4F7E-AF3E-D40604841FC4}"/>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8B58FA56-4D7C-4979-BB98-B74CBD5F52E4}"/>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491345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textboxes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9" name="Content Placeholder 3">
            <a:extLst>
              <a:ext uri="{FF2B5EF4-FFF2-40B4-BE49-F238E27FC236}">
                <a16:creationId xmlns:a16="http://schemas.microsoft.com/office/drawing/2014/main" id="{86E62222-11A6-40E7-BF69-7E8498A4100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smtClean="0"/>
              <a:t>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Footer Placeholder 4">
            <a:extLst>
              <a:ext uri="{FF2B5EF4-FFF2-40B4-BE49-F238E27FC236}">
                <a16:creationId xmlns:a16="http://schemas.microsoft.com/office/drawing/2014/main" id="{A3AB79B2-2B36-4C4F-8B4A-5CE97327C93B}"/>
              </a:ext>
            </a:extLst>
          </p:cNvPr>
          <p:cNvSpPr>
            <a:spLocks noGrp="1"/>
          </p:cNvSpPr>
          <p:nvPr>
            <p:ph type="ftr" sz="quarter" idx="34"/>
          </p:nvPr>
        </p:nvSpPr>
        <p:spPr/>
        <p:txBody>
          <a:bodyPr/>
          <a:lstStyle/>
          <a:p>
            <a:endParaRPr lang="nb-NO" dirty="0"/>
          </a:p>
        </p:txBody>
      </p:sp>
      <p:sp>
        <p:nvSpPr>
          <p:cNvPr id="6" name="Slide Number Placeholder 5">
            <a:extLst>
              <a:ext uri="{FF2B5EF4-FFF2-40B4-BE49-F238E27FC236}">
                <a16:creationId xmlns:a16="http://schemas.microsoft.com/office/drawing/2014/main" id="{BF91AEDF-947D-4C51-A230-4B0365289C62}"/>
              </a:ext>
            </a:extLst>
          </p:cNvPr>
          <p:cNvSpPr>
            <a:spLocks noGrp="1"/>
          </p:cNvSpPr>
          <p:nvPr>
            <p:ph type="sldNum" sz="quarter" idx="35"/>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134501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smtClean="0"/>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a:lvl1pPr>
          </a:lstStyle>
          <a:p>
            <a:r>
              <a:rPr lang="en-US" noProof="0" smtClean="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0B8FC538-4B47-4FE9-9556-278912EBB00C}"/>
              </a:ext>
            </a:extLst>
          </p:cNvPr>
          <p:cNvSpPr>
            <a:spLocks noGrp="1"/>
          </p:cNvSpPr>
          <p:nvPr>
            <p:ph type="ftr" sz="quarter" idx="31"/>
          </p:nvPr>
        </p:nvSpPr>
        <p:spPr/>
        <p:txBody>
          <a:bodyPr/>
          <a:lstStyle/>
          <a:p>
            <a:endParaRPr lang="nb-NO" dirty="0"/>
          </a:p>
        </p:txBody>
      </p:sp>
      <p:sp>
        <p:nvSpPr>
          <p:cNvPr id="5" name="Slide Number Placeholder 4">
            <a:extLst>
              <a:ext uri="{FF2B5EF4-FFF2-40B4-BE49-F238E27FC236}">
                <a16:creationId xmlns:a16="http://schemas.microsoft.com/office/drawing/2014/main" id="{EB44E285-6038-4E35-AA24-93DE34576334}"/>
              </a:ext>
            </a:extLst>
          </p:cNvPr>
          <p:cNvSpPr>
            <a:spLocks noGrp="1"/>
          </p:cNvSpPr>
          <p:nvPr>
            <p:ph type="sldNum" sz="quarter" idx="32"/>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 name="Content Placeholder 1">
            <a:extLst>
              <a:ext uri="{FF2B5EF4-FFF2-40B4-BE49-F238E27FC236}">
                <a16:creationId xmlns:a16="http://schemas.microsoft.com/office/drawing/2014/main" id="{108DADA3-5103-43E7-81AF-78BFB0D043F5}"/>
              </a:ext>
            </a:extLst>
          </p:cNvPr>
          <p:cNvSpPr>
            <a:spLocks noGrp="1"/>
          </p:cNvSpPr>
          <p:nvPr>
            <p:ph sz="quarter" idx="31"/>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smtClean="0"/>
              <a:t>Edit Master text styles</a:t>
            </a:r>
          </a:p>
        </p:txBody>
      </p:sp>
      <p:sp>
        <p:nvSpPr>
          <p:cNvPr id="4" name="Footer Placeholder 3">
            <a:extLst>
              <a:ext uri="{FF2B5EF4-FFF2-40B4-BE49-F238E27FC236}">
                <a16:creationId xmlns:a16="http://schemas.microsoft.com/office/drawing/2014/main" id="{43F5C8A5-7299-4154-B01A-CDF5B7332751}"/>
              </a:ext>
            </a:extLst>
          </p:cNvPr>
          <p:cNvSpPr>
            <a:spLocks noGrp="1"/>
          </p:cNvSpPr>
          <p:nvPr>
            <p:ph type="ftr" sz="quarter" idx="29"/>
          </p:nvPr>
        </p:nvSpPr>
        <p:spPr/>
        <p:txBody>
          <a:bodyPr/>
          <a:lstStyle/>
          <a:p>
            <a:endParaRPr lang="nb-NO" dirty="0"/>
          </a:p>
        </p:txBody>
      </p:sp>
      <p:sp>
        <p:nvSpPr>
          <p:cNvPr id="5" name="Slide Number Placeholder 4">
            <a:extLst>
              <a:ext uri="{FF2B5EF4-FFF2-40B4-BE49-F238E27FC236}">
                <a16:creationId xmlns:a16="http://schemas.microsoft.com/office/drawing/2014/main" id="{CEE2439D-D17B-475A-8193-F8109FACE968}"/>
              </a:ext>
            </a:extLst>
          </p:cNvPr>
          <p:cNvSpPr>
            <a:spLocks noGrp="1"/>
          </p:cNvSpPr>
          <p:nvPr>
            <p:ph type="sldNum" sz="quarter" idx="30"/>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extboxes with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a:extLst>
              <a:ext uri="{FF2B5EF4-FFF2-40B4-BE49-F238E27FC236}">
                <a16:creationId xmlns:a16="http://schemas.microsoft.com/office/drawing/2014/main" id="{92259CDE-097F-4AD1-8202-1C8557143B77}"/>
              </a:ext>
            </a:extLst>
          </p:cNvPr>
          <p:cNvSpPr>
            <a:spLocks noGrp="1"/>
          </p:cNvSpPr>
          <p:nvPr>
            <p:ph type="ftr" sz="quarter" idx="39"/>
          </p:nvPr>
        </p:nvSpPr>
        <p:spPr/>
        <p:txBody>
          <a:bodyPr/>
          <a:lstStyle/>
          <a:p>
            <a:endParaRPr lang="nb-NO" dirty="0"/>
          </a:p>
        </p:txBody>
      </p:sp>
      <p:sp>
        <p:nvSpPr>
          <p:cNvPr id="5" name="Slide Number Placeholder 4">
            <a:extLst>
              <a:ext uri="{FF2B5EF4-FFF2-40B4-BE49-F238E27FC236}">
                <a16:creationId xmlns:a16="http://schemas.microsoft.com/office/drawing/2014/main" id="{79DB0D35-1F56-48D2-95A5-1514CE438CB5}"/>
              </a:ext>
            </a:extLst>
          </p:cNvPr>
          <p:cNvSpPr>
            <a:spLocks noGrp="1"/>
          </p:cNvSpPr>
          <p:nvPr>
            <p:ph type="sldNum" sz="quarter" idx="40"/>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page UiO Color/Content">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1" name="Text Placeholder 10" descr="Logo university of oslo">
            <a:extLst>
              <a:ext uri="{FF2B5EF4-FFF2-40B4-BE49-F238E27FC236}">
                <a16:creationId xmlns:a16="http://schemas.microsoft.com/office/drawing/2014/main" id="{96999028-C41F-4383-938C-0AEE48CAEA40}"/>
              </a:ext>
            </a:extLst>
          </p:cNvPr>
          <p:cNvSpPr>
            <a:spLocks noGrp="1"/>
          </p:cNvSpPr>
          <p:nvPr>
            <p:ph type="body" sz="quarter" idx="21" hasCustomPrompt="1"/>
          </p:nvPr>
        </p:nvSpPr>
        <p:spPr>
          <a:xfrm>
            <a:off x="0" y="0"/>
            <a:ext cx="4831492" cy="1742304"/>
          </a:xfrm>
          <a:blipFill>
            <a:blip r:embed="rId2">
              <a:extLst>
                <a:ext uri="{96DAC541-7B7A-43D3-8B79-37D633B846F1}">
                  <asvg:svgBlip xmlns:asvg="http://schemas.microsoft.com/office/drawing/2016/SVG/main" xmlns=""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2" name="Subtitle 2">
            <a:extLst>
              <a:ext uri="{FF2B5EF4-FFF2-40B4-BE49-F238E27FC236}">
                <a16:creationId xmlns:a16="http://schemas.microsoft.com/office/drawing/2014/main" id="{505C047C-D021-4993-8BCA-6B52BE3A402B}"/>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966D1AE6-D2B5-49B9-8C2A-EE3784123E04}"/>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10" name="Text Placeholder 8">
            <a:extLst>
              <a:ext uri="{FF2B5EF4-FFF2-40B4-BE49-F238E27FC236}">
                <a16:creationId xmlns:a16="http://schemas.microsoft.com/office/drawing/2014/main" id="{D4C45229-2034-4A47-89E1-3DAB700E9655}"/>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xmlns=""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2868963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s to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smtClean="0"/>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smtClean="0"/>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9713F8EC-435C-4B71-B75E-816E331B7403}"/>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73CC78E7-5B5A-4EE3-B029-42635C54C96B}"/>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textboxe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BD42304F-BB43-4D12-B83D-02C5FD8197FE}"/>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67E62047-812A-4356-A8E0-D0CA23D39A48}"/>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s to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smtClean="0"/>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smtClean="0"/>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smtClean="0"/>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smtClean="0"/>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86080474-3338-40C3-87FC-F73889A04CD0}"/>
              </a:ext>
            </a:extLst>
          </p:cNvPr>
          <p:cNvSpPr>
            <a:spLocks noGrp="1"/>
          </p:cNvSpPr>
          <p:nvPr>
            <p:ph type="ftr" sz="quarter" idx="32"/>
          </p:nvPr>
        </p:nvSpPr>
        <p:spPr/>
        <p:txBody>
          <a:bodyPr/>
          <a:lstStyle/>
          <a:p>
            <a:endParaRPr lang="nb-NO" dirty="0"/>
          </a:p>
        </p:txBody>
      </p:sp>
      <p:sp>
        <p:nvSpPr>
          <p:cNvPr id="6" name="Slide Number Placeholder 5">
            <a:extLst>
              <a:ext uri="{FF2B5EF4-FFF2-40B4-BE49-F238E27FC236}">
                <a16:creationId xmlns:a16="http://schemas.microsoft.com/office/drawing/2014/main" id="{42511102-D50C-4D40-87C3-107C3022CF1E}"/>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9" name="Picture 1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39631"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6" name="Footer Placeholder 5">
            <a:extLst>
              <a:ext uri="{FF2B5EF4-FFF2-40B4-BE49-F238E27FC236}">
                <a16:creationId xmlns:a16="http://schemas.microsoft.com/office/drawing/2014/main" id="{8772DED8-733B-4015-A7CA-A05638F7AA32}"/>
              </a:ext>
            </a:extLst>
          </p:cNvPr>
          <p:cNvSpPr>
            <a:spLocks noGrp="1"/>
          </p:cNvSpPr>
          <p:nvPr>
            <p:ph type="ftr" sz="quarter" idx="23"/>
          </p:nvPr>
        </p:nvSpPr>
        <p:spPr/>
        <p:txBody>
          <a:bodyPr/>
          <a:lstStyle/>
          <a:p>
            <a:endParaRPr lang="nb-NO" dirty="0"/>
          </a:p>
        </p:txBody>
      </p:sp>
      <p:sp>
        <p:nvSpPr>
          <p:cNvPr id="7" name="Slide Number Placeholder 6">
            <a:extLst>
              <a:ext uri="{FF2B5EF4-FFF2-40B4-BE49-F238E27FC236}">
                <a16:creationId xmlns:a16="http://schemas.microsoft.com/office/drawing/2014/main" id="{A5B8E388-3742-4614-842F-C221FF66F72A}"/>
              </a:ext>
            </a:extLst>
          </p:cNvPr>
          <p:cNvSpPr>
            <a:spLocks noGrp="1"/>
          </p:cNvSpPr>
          <p:nvPr>
            <p:ph type="sldNum" sz="quarter" idx="24"/>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4" name="Footer Placeholder 3">
            <a:extLst>
              <a:ext uri="{FF2B5EF4-FFF2-40B4-BE49-F238E27FC236}">
                <a16:creationId xmlns:a16="http://schemas.microsoft.com/office/drawing/2014/main" id="{C5A5FD81-8099-440B-91E9-2813AE814045}"/>
              </a:ext>
            </a:extLst>
          </p:cNvPr>
          <p:cNvSpPr>
            <a:spLocks noGrp="1"/>
          </p:cNvSpPr>
          <p:nvPr>
            <p:ph type="ftr" sz="quarter" idx="30"/>
          </p:nvPr>
        </p:nvSpPr>
        <p:spPr/>
        <p:txBody>
          <a:bodyPr/>
          <a:lstStyle/>
          <a:p>
            <a:endParaRPr lang="nb-NO" dirty="0"/>
          </a:p>
        </p:txBody>
      </p:sp>
      <p:sp>
        <p:nvSpPr>
          <p:cNvPr id="5" name="Slide Number Placeholder 4">
            <a:extLst>
              <a:ext uri="{FF2B5EF4-FFF2-40B4-BE49-F238E27FC236}">
                <a16:creationId xmlns:a16="http://schemas.microsoft.com/office/drawing/2014/main" id="{89632972-1288-4890-888F-5A648DC46ABE}"/>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arge picture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smtClean="0"/>
              <a:t>Click icon to add picture</a:t>
            </a:r>
            <a:endParaRPr lang="en-US" dirty="0"/>
          </a:p>
        </p:txBody>
      </p:sp>
      <p:sp>
        <p:nvSpPr>
          <p:cNvPr id="3" name="Text Placeholder 2" descr="Logo university of oslo">
            <a:extLst>
              <a:ext uri="{FF2B5EF4-FFF2-40B4-BE49-F238E27FC236}">
                <a16:creationId xmlns:a16="http://schemas.microsoft.com/office/drawing/2014/main" id="{0F362B01-572E-40F1-A00C-F460165626C5}"/>
              </a:ext>
            </a:extLst>
          </p:cNvPr>
          <p:cNvSpPr>
            <a:spLocks noGrp="1"/>
          </p:cNvSpPr>
          <p:nvPr>
            <p:ph type="body" sz="quarter" idx="28"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nb-NO" dirty="0"/>
              <a:t> </a:t>
            </a:r>
            <a:endParaRPr lang="en-US" dirty="0"/>
          </a:p>
        </p:txBody>
      </p:sp>
      <p:pic>
        <p:nvPicPr>
          <p:cNvPr id="5" name="Picture 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D3EEEF-D5D4-41E6-81E7-1D9E527B7796}"/>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CC6F4316-7482-4098-A234-A83B220FD64E}"/>
              </a:ext>
            </a:extLst>
          </p:cNvPr>
          <p:cNvSpPr>
            <a:spLocks noGrp="1"/>
          </p:cNvSpPr>
          <p:nvPr>
            <p:ph type="sldNum" sz="quarter" idx="12"/>
          </p:nvPr>
        </p:nvSpPr>
        <p:spPr/>
        <p:txBody>
          <a:bodyPr/>
          <a:lstStyle/>
          <a:p>
            <a:r>
              <a:rPr lang="en-US"/>
              <a:t>Page </a:t>
            </a:r>
            <a:fld id="{5251F420-7306-4E7C-A79E-F31A38F7D392}" type="slidenum">
              <a:rPr lang="en-US" smtClean="0"/>
              <a:pPr/>
              <a:t>‹#›</a:t>
            </a:fld>
            <a:endParaRPr lang="en-US" dirty="0"/>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75112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 page UiO Full Width Pictur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smtClean="0"/>
              <a:t>Click icon to add picture</a:t>
            </a:r>
            <a:endParaRPr lang="en-US" dirty="0"/>
          </a:p>
        </p:txBody>
      </p:sp>
      <p:sp>
        <p:nvSpPr>
          <p:cNvPr id="13" name="Rectangle 12">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3" name="Text Placeholder 10" descr="Logo university of oslo">
            <a:extLst>
              <a:ext uri="{FF2B5EF4-FFF2-40B4-BE49-F238E27FC236}">
                <a16:creationId xmlns:a16="http://schemas.microsoft.com/office/drawing/2014/main" id="{855DB83D-7815-446A-9472-E7D6F3376D43}"/>
              </a:ext>
            </a:extLst>
          </p:cNvPr>
          <p:cNvSpPr>
            <a:spLocks noGrp="1"/>
          </p:cNvSpPr>
          <p:nvPr>
            <p:ph type="body" sz="quarter" idx="21" hasCustomPrompt="1"/>
          </p:nvPr>
        </p:nvSpPr>
        <p:spPr>
          <a:xfrm>
            <a:off x="0" y="0"/>
            <a:ext cx="4831492" cy="1742304"/>
          </a:xfrm>
          <a:blipFill>
            <a:blip r:embed="rId3">
              <a:extLst>
                <a:ext uri="{96DAC541-7B7A-43D3-8B79-37D633B846F1}">
                  <asvg:svgBlip xmlns:asvg="http://schemas.microsoft.com/office/drawing/2016/SVG/main" xmlns=""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22" name="Subtitle 2">
            <a:extLst>
              <a:ext uri="{FF2B5EF4-FFF2-40B4-BE49-F238E27FC236}">
                <a16:creationId xmlns:a16="http://schemas.microsoft.com/office/drawing/2014/main" id="{0DB6EDC5-0DC0-49D7-8862-D897F60A38E8}"/>
              </a:ext>
            </a:extLst>
          </p:cNvPr>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24" name="Text Placeholder 8">
            <a:extLst>
              <a:ext uri="{FF2B5EF4-FFF2-40B4-BE49-F238E27FC236}">
                <a16:creationId xmlns:a16="http://schemas.microsoft.com/office/drawing/2014/main" id="{6E568436-D422-4A9F-A35E-6ECC932FCF72}"/>
              </a:ext>
            </a:extLst>
          </p:cNvPr>
          <p:cNvSpPr>
            <a:spLocks noGrp="1"/>
          </p:cNvSpPr>
          <p:nvPr>
            <p:ph type="body" sz="quarter" idx="16"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25" name="Text Placeholder 8">
            <a:extLst>
              <a:ext uri="{FF2B5EF4-FFF2-40B4-BE49-F238E27FC236}">
                <a16:creationId xmlns:a16="http://schemas.microsoft.com/office/drawing/2014/main" id="{8079B71B-2B27-4E24-9281-48B2C896ACEB}"/>
              </a:ext>
            </a:extLst>
          </p:cNvPr>
          <p:cNvSpPr>
            <a:spLocks noGrp="1"/>
          </p:cNvSpPr>
          <p:nvPr>
            <p:ph type="body" sz="quarter" idx="17"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23" name="Date Placeholder 3">
            <a:extLst>
              <a:ext uri="{FF2B5EF4-FFF2-40B4-BE49-F238E27FC236}">
                <a16:creationId xmlns:a16="http://schemas.microsoft.com/office/drawing/2014/main" id="{50DED61E-0C4F-472B-A28B-E496A1EE1419}"/>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xmlns=""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pic>
        <p:nvPicPr>
          <p:cNvPr id="41" name="Picture 40"/>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2222053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 page UiO Full Width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2" name="Text Placeholder 10" descr="Logo university of oslo">
            <a:extLst>
              <a:ext uri="{FF2B5EF4-FFF2-40B4-BE49-F238E27FC236}">
                <a16:creationId xmlns:a16="http://schemas.microsoft.com/office/drawing/2014/main" id="{50D46AD3-A771-4DEF-954F-E12BC453A367}"/>
              </a:ext>
            </a:extLst>
          </p:cNvPr>
          <p:cNvSpPr>
            <a:spLocks noGrp="1"/>
          </p:cNvSpPr>
          <p:nvPr>
            <p:ph type="body" sz="quarter" idx="21" hasCustomPrompt="1"/>
          </p:nvPr>
        </p:nvSpPr>
        <p:spPr>
          <a:xfrm>
            <a:off x="0" y="0"/>
            <a:ext cx="4831492" cy="1742304"/>
          </a:xfrm>
          <a:blipFill>
            <a:blip r:embed="rId2">
              <a:extLst>
                <a:ext uri="{96DAC541-7B7A-43D3-8B79-37D633B846F1}">
                  <asvg:svgBlip xmlns:asvg="http://schemas.microsoft.com/office/drawing/2016/SVG/main" xmlns=""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4" name="Date Placeholder 3"/>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xmlns=""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0785614" y="5457093"/>
            <a:ext cx="1025421" cy="1025421"/>
          </a:xfrm>
          <a:prstGeom prst="rect">
            <a:avLst/>
          </a:prstGeom>
        </p:spPr>
      </p:pic>
      <p:pic>
        <p:nvPicPr>
          <p:cNvPr id="25" name="Picture 24"/>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192545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page Faculty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4" name="Text Placeholder 8">
            <a:extLst>
              <a:ext uri="{FF2B5EF4-FFF2-40B4-BE49-F238E27FC236}">
                <a16:creationId xmlns:a16="http://schemas.microsoft.com/office/drawing/2014/main" id="{E2797541-CC8A-4BF9-AD61-F95B5D424E7E}"/>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1" name="Text Placeholder 8">
            <a:extLst>
              <a:ext uri="{FF2B5EF4-FFF2-40B4-BE49-F238E27FC236}">
                <a16:creationId xmlns:a16="http://schemas.microsoft.com/office/drawing/2014/main" id="{57F9F285-7481-495A-B1F0-6CB04E7E3B91}"/>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2" name="Text Placeholder 8">
            <a:extLst>
              <a:ext uri="{FF2B5EF4-FFF2-40B4-BE49-F238E27FC236}">
                <a16:creationId xmlns:a16="http://schemas.microsoft.com/office/drawing/2014/main" id="{95D7F869-7DD8-42A9-BFA1-5DF06F572DD1}"/>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2" name="Graphic 21" descr="UiO segl">
            <a:extLst>
              <a:ext uri="{FF2B5EF4-FFF2-40B4-BE49-F238E27FC236}">
                <a16:creationId xmlns:a16="http://schemas.microsoft.com/office/drawing/2014/main" id="{EC01DC75-D0B0-4B26-A9E0-4DA4332550D4}"/>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80419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180199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smtClean="0"/>
              <a:t>Click icon to add picture</a:t>
            </a:r>
            <a:endParaRPr lang="en-US" dirty="0"/>
          </a:p>
        </p:txBody>
      </p:sp>
      <p:sp>
        <p:nvSpPr>
          <p:cNvPr id="9" name="Text Placeholder 8">
            <a:extLst>
              <a:ext uri="{FF2B5EF4-FFF2-40B4-BE49-F238E27FC236}">
                <a16:creationId xmlns:a16="http://schemas.microsoft.com/office/drawing/2014/main" id="{5A7D8FAB-5135-4ED0-ACB7-2739C6B82F8B}"/>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smtClean="0"/>
              <a:t>Click to edit Master title style</a:t>
            </a:r>
            <a:endParaRPr lang="nb-NO" noProof="0" dirty="0"/>
          </a:p>
        </p:txBody>
      </p:sp>
      <p:sp>
        <p:nvSpPr>
          <p:cNvPr id="18" name="Text Placeholder 8">
            <a:extLst>
              <a:ext uri="{FF2B5EF4-FFF2-40B4-BE49-F238E27FC236}">
                <a16:creationId xmlns:a16="http://schemas.microsoft.com/office/drawing/2014/main" id="{0C5E1721-C410-49BE-9F3F-24805109740D}"/>
              </a:ext>
            </a:extLst>
          </p:cNvPr>
          <p:cNvSpPr>
            <a:spLocks noGrp="1"/>
          </p:cNvSpPr>
          <p:nvPr>
            <p:ph type="body" sz="quarter" idx="18"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DAF0B331-B584-46FA-B290-ADD1C599DDB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9D579993-FE03-45A3-B1FB-C50D4B5D628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7A13BE6F-3781-43DF-AA89-B8DEEDEF92A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48072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Pictur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pic>
        <p:nvPicPr>
          <p:cNvPr id="26" name="Picture 25"/>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25621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802942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Page </a:t>
            </a:r>
            <a:fld id="{5251F420-7306-4E7C-A79E-F31A38F7D392}" type="slidenum">
              <a:rPr lang="en-US" smtClean="0"/>
              <a:pPr/>
              <a:t>‹#›</a:t>
            </a:fld>
            <a:endParaRPr lang="en-US" dirty="0"/>
          </a:p>
        </p:txBody>
      </p:sp>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pic>
        <p:nvPicPr>
          <p:cNvPr id="5" name="Graphic 4" descr="Logo university of oslo">
            <a:extLst>
              <a:ext uri="{FF2B5EF4-FFF2-40B4-BE49-F238E27FC236}">
                <a16:creationId xmlns:a16="http://schemas.microsoft.com/office/drawing/2014/main" id="{FC22999A-40AC-4186-8730-BF6B9FCCF0E0}"/>
              </a:ext>
            </a:extLst>
          </p:cNvPr>
          <p:cNvPicPr>
            <a:picLocks noChangeAspect="1"/>
          </p:cNvPicPr>
          <p:nvPr userDrawn="1"/>
        </p:nvPicPr>
        <p:blipFill>
          <a:blip r:embed="rId28">
            <a:extLst>
              <a:ext uri="{96DAC541-7B7A-43D3-8B79-37D633B846F1}">
                <asvg:svgBlip xmlns:asvg="http://schemas.microsoft.com/office/drawing/2016/SVG/main" xmlns="" r:embed="rId30"/>
              </a:ext>
            </a:extLst>
          </a:blip>
          <a:stretch>
            <a:fillRect/>
          </a:stretch>
        </p:blipFill>
        <p:spPr>
          <a:xfrm>
            <a:off x="381001" y="6280142"/>
            <a:ext cx="767518" cy="202980"/>
          </a:xfrm>
          <a:prstGeom prst="rect">
            <a:avLst/>
          </a:prstGeom>
        </p:spPr>
      </p:pic>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5" r:id="rId3"/>
    <p:sldLayoutId id="2147483694" r:id="rId4"/>
    <p:sldLayoutId id="2147483699" r:id="rId5"/>
    <p:sldLayoutId id="2147483698" r:id="rId6"/>
    <p:sldLayoutId id="2147483700" r:id="rId7"/>
    <p:sldLayoutId id="2147483720" r:id="rId8"/>
    <p:sldLayoutId id="2147483719" r:id="rId9"/>
    <p:sldLayoutId id="2147483721"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mixtape.scunning.com/regression-discontinuity.html#the-sharp-rd-desig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theeffectbook.net/ch-RegressionDiscontinuity.html#how-does-it-work-4" TargetMode="External"/><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effectbook.net/ch-RegressionDiscontinuity.html#fig:regressiondiscontinuity-treatmentshare" TargetMode="Externa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hyperlink" Target="https://www.theeffectbook.net/ch-RegressionDiscontinuity.html#fig:regressiondiscontinuity-linearrd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hyperlink" Target="https://www.theeffectbook.net/ch-RegressionDiscontinuity.html#fig:regressiondiscontinuity-linearrdd"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mixtape.scunning.com/regression-discontinuity.html#nonparametric-kernels"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s://www.theeffectbook.net/ch-RegressionDiscontinuity.html" TargetMode="External"/><Relationship Id="rId2" Type="http://schemas.openxmlformats.org/officeDocument/2006/relationships/hyperlink" Target="https://mixtape.scunning.com/regression-discontinuity.html" TargetMode="External"/><Relationship Id="rId1" Type="http://schemas.openxmlformats.org/officeDocument/2006/relationships/slideLayout" Target="../slideLayouts/slideLayout18.xml"/><Relationship Id="rId4" Type="http://schemas.openxmlformats.org/officeDocument/2006/relationships/hyperlink" Target="https://bibsys-almaprimo.hosted.exlibrisgroup.com/primo-explore/fulldisplay?docid=BIBSYS_ILS71523542910002201&amp;context=L&amp;vid=U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tanelah"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7.jf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ww.jstor.org/stable/2587017?seq=1#metadata_info_tab_contents" TargetMode="Externa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hyperlink" Target="https://mixtape.scunning.com/regression-discontinuity.html" TargetMode="External"/><Relationship Id="rId4" Type="http://schemas.openxmlformats.org/officeDocument/2006/relationships/hyperlink" Target="https://www.aeaweb.org/articles?id=10.1257/aer.20130189"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theeffectbook.net/ch-RegressionDiscontinuity.html#how-does-it-work-4" TargetMode="External"/><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6111406" y="283712"/>
            <a:ext cx="6080593" cy="3698353"/>
          </a:xfrm>
        </p:spPr>
      </p:pic>
      <p:sp>
        <p:nvSpPr>
          <p:cNvPr id="42" name="Text Placeholder 41"/>
          <p:cNvSpPr>
            <a:spLocks noGrp="1"/>
          </p:cNvSpPr>
          <p:nvPr>
            <p:ph type="body" sz="quarter" idx="21"/>
          </p:nvPr>
        </p:nvSpPr>
        <p:spPr/>
        <p:txBody>
          <a:bodyPr/>
          <a:lstStyle/>
          <a:p>
            <a:endParaRPr lang="en-US"/>
          </a:p>
        </p:txBody>
      </p:sp>
      <p:sp>
        <p:nvSpPr>
          <p:cNvPr id="35" name="Title 34"/>
          <p:cNvSpPr>
            <a:spLocks noGrp="1"/>
          </p:cNvSpPr>
          <p:nvPr>
            <p:ph type="title"/>
          </p:nvPr>
        </p:nvSpPr>
        <p:spPr/>
        <p:txBody>
          <a:bodyPr/>
          <a:lstStyle/>
          <a:p>
            <a:r>
              <a:rPr lang="es-ES" dirty="0" smtClean="0"/>
              <a:t>REGRESSION DISCONTINUITY I</a:t>
            </a:r>
            <a:endParaRPr lang="en-US" dirty="0"/>
          </a:p>
        </p:txBody>
      </p:sp>
      <p:sp>
        <p:nvSpPr>
          <p:cNvPr id="36" name="Subtitle 35"/>
          <p:cNvSpPr>
            <a:spLocks noGrp="1"/>
          </p:cNvSpPr>
          <p:nvPr>
            <p:ph type="subTitle" idx="1"/>
          </p:nvPr>
        </p:nvSpPr>
        <p:spPr>
          <a:xfrm>
            <a:off x="2463595" y="5199013"/>
            <a:ext cx="3072251" cy="269304"/>
          </a:xfrm>
        </p:spPr>
        <p:txBody>
          <a:bodyPr/>
          <a:lstStyle/>
          <a:p>
            <a:r>
              <a:rPr lang="es-ES" dirty="0" smtClean="0"/>
              <a:t>José Manuel Arencibia Alemán</a:t>
            </a:r>
            <a:endParaRPr lang="en-US" dirty="0"/>
          </a:p>
        </p:txBody>
      </p:sp>
      <p:sp>
        <p:nvSpPr>
          <p:cNvPr id="39" name="Text Placeholder 38"/>
          <p:cNvSpPr>
            <a:spLocks noGrp="1"/>
          </p:cNvSpPr>
          <p:nvPr>
            <p:ph type="body" sz="quarter" idx="15"/>
          </p:nvPr>
        </p:nvSpPr>
        <p:spPr>
          <a:xfrm>
            <a:off x="2463594" y="5468760"/>
            <a:ext cx="985847" cy="269304"/>
          </a:xfrm>
        </p:spPr>
        <p:txBody>
          <a:bodyPr/>
          <a:lstStyle/>
          <a:p>
            <a:r>
              <a:rPr lang="en-US" dirty="0" smtClean="0"/>
              <a:t>Session</a:t>
            </a:r>
            <a:r>
              <a:rPr lang="es-ES" dirty="0" smtClean="0"/>
              <a:t> 8</a:t>
            </a:r>
            <a:endParaRPr lang="en-US" dirty="0"/>
          </a:p>
        </p:txBody>
      </p:sp>
      <p:sp>
        <p:nvSpPr>
          <p:cNvPr id="8" name="Date Placeholder 7">
            <a:extLst>
              <a:ext uri="{FF2B5EF4-FFF2-40B4-BE49-F238E27FC236}">
                <a16:creationId xmlns:a16="http://schemas.microsoft.com/office/drawing/2014/main" id="{09B07636-3CC1-453E-8A61-C603911CAA1E}"/>
              </a:ext>
            </a:extLst>
          </p:cNvPr>
          <p:cNvSpPr>
            <a:spLocks noGrp="1"/>
          </p:cNvSpPr>
          <p:nvPr>
            <p:ph type="dt" sz="half" idx="10"/>
          </p:nvPr>
        </p:nvSpPr>
        <p:spPr>
          <a:xfrm>
            <a:off x="2463595" y="6264544"/>
            <a:ext cx="1912383" cy="269304"/>
          </a:xfrm>
        </p:spPr>
        <p:txBody>
          <a:bodyPr/>
          <a:lstStyle/>
          <a:p>
            <a:r>
              <a:rPr lang="nb-NO" dirty="0" smtClean="0"/>
              <a:t>September 9</a:t>
            </a:r>
            <a:r>
              <a:rPr lang="es-ES" dirty="0" smtClean="0"/>
              <a:t>, 2022</a:t>
            </a:r>
            <a:endParaRPr lang="en-US" dirty="0"/>
          </a:p>
        </p:txBody>
      </p:sp>
      <p:sp>
        <p:nvSpPr>
          <p:cNvPr id="38" name="Text Placeholder 37"/>
          <p:cNvSpPr>
            <a:spLocks noGrp="1"/>
          </p:cNvSpPr>
          <p:nvPr>
            <p:ph type="body" sz="quarter" idx="14"/>
          </p:nvPr>
        </p:nvSpPr>
        <p:spPr/>
        <p:txBody>
          <a:bodyPr/>
          <a:lstStyle/>
          <a:p>
            <a:endParaRPr lang="en-US"/>
          </a:p>
        </p:txBody>
      </p:sp>
      <p:sp>
        <p:nvSpPr>
          <p:cNvPr id="3" name="TextBox 2"/>
          <p:cNvSpPr txBox="1"/>
          <p:nvPr/>
        </p:nvSpPr>
        <p:spPr>
          <a:xfrm>
            <a:off x="9903591" y="3982065"/>
            <a:ext cx="1907458" cy="215444"/>
          </a:xfrm>
          <a:prstGeom prst="rect">
            <a:avLst/>
          </a:prstGeom>
          <a:noFill/>
        </p:spPr>
        <p:txBody>
          <a:bodyPr wrap="square" rtlCol="0">
            <a:spAutoFit/>
          </a:bodyPr>
          <a:lstStyle/>
          <a:p>
            <a:r>
              <a:rPr lang="en-US" sz="800" dirty="0" smtClean="0">
                <a:hlinkClick r:id="rId4"/>
              </a:rPr>
              <a:t>Figure 6.4.</a:t>
            </a:r>
            <a:r>
              <a:rPr lang="en-US" sz="800" dirty="0" smtClean="0"/>
              <a:t> from Cunningham (2021)</a:t>
            </a:r>
            <a:endParaRPr lang="en-US" sz="800" dirty="0"/>
          </a:p>
        </p:txBody>
      </p:sp>
    </p:spTree>
    <p:extLst>
      <p:ext uri="{BB962C8B-B14F-4D97-AF65-F5344CB8AC3E}">
        <p14:creationId xmlns:p14="http://schemas.microsoft.com/office/powerpoint/2010/main" val="3514964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Birthdays and Funerals</a:t>
            </a:r>
          </a:p>
        </p:txBody>
      </p:sp>
      <p:sp>
        <p:nvSpPr>
          <p:cNvPr id="5" name="Subtitle 4"/>
          <p:cNvSpPr>
            <a:spLocks noGrp="1"/>
          </p:cNvSpPr>
          <p:nvPr>
            <p:ph type="subTitle" idx="13"/>
          </p:nvPr>
        </p:nvSpPr>
        <p:spPr/>
        <p:txBody>
          <a:bodyPr/>
          <a:lstStyle/>
          <a:p>
            <a:r>
              <a:rPr lang="en-US" b="1" dirty="0"/>
              <a:t>Setting the </a:t>
            </a:r>
            <a:r>
              <a:rPr lang="en-US" b="1" dirty="0" smtClean="0"/>
              <a:t>Stage</a:t>
            </a:r>
            <a:endParaRPr lang="en-US" b="1" dirty="0">
              <a:solidFill>
                <a:srgbClr val="00B050"/>
              </a:solidFill>
            </a:endParaRPr>
          </a:p>
        </p:txBody>
      </p:sp>
      <mc:AlternateContent xmlns:mc="http://schemas.openxmlformats.org/markup-compatibility/2006" xmlns:a14="http://schemas.microsoft.com/office/drawing/2010/main">
        <mc:Choice Requires="a14">
          <p:sp>
            <p:nvSpPr>
              <p:cNvPr id="8" name="Content Placeholder 7"/>
              <p:cNvSpPr>
                <a:spLocks noGrp="1"/>
              </p:cNvSpPr>
              <p:nvPr>
                <p:ph sz="half" idx="29"/>
              </p:nvPr>
            </p:nvSpPr>
            <p:spPr/>
            <p:txBody>
              <a:bodyPr anchor="ctr"/>
              <a:lstStyle/>
              <a:p>
                <a:r>
                  <a:rPr lang="en-US" dirty="0" smtClean="0">
                    <a:solidFill>
                      <a:srgbClr val="00B050"/>
                    </a:solidFill>
                  </a:rPr>
                  <a:t>Which are the four elements of RDD to study the (natural) experiment just described and where do they go in this DAG?</a:t>
                </a:r>
              </a:p>
              <a:p>
                <a:pPr lvl="1">
                  <a:buFontTx/>
                  <a:buChar char="–"/>
                </a:pPr>
                <a:r>
                  <a:rPr lang="en-US" sz="2000" b="1" dirty="0"/>
                  <a:t>Running variable:</a:t>
                </a:r>
                <a:r>
                  <a:rPr lang="en-US" sz="2000" dirty="0"/>
                  <a:t> </a:t>
                </a:r>
                <a:r>
                  <a:rPr lang="en-US" sz="2000" dirty="0" smtClean="0"/>
                  <a:t>Age, </a:t>
                </a:r>
                <a14:m>
                  <m:oMath xmlns:m="http://schemas.openxmlformats.org/officeDocument/2006/math">
                    <m:r>
                      <a:rPr lang="nb-NO" sz="2000" b="0" i="1" smtClean="0">
                        <a:latin typeface="Cambria Math" panose="02040503050406030204" pitchFamily="18" charset="0"/>
                      </a:rPr>
                      <m:t>𝑎</m:t>
                    </m:r>
                  </m:oMath>
                </a14:m>
                <a:endParaRPr lang="en-US" sz="2000" dirty="0" smtClean="0"/>
              </a:p>
              <a:p>
                <a:pPr lvl="1">
                  <a:buFontTx/>
                  <a:buChar char="–"/>
                </a:pPr>
                <a:r>
                  <a:rPr lang="en-US" sz="2000" b="1" dirty="0" smtClean="0"/>
                  <a:t>Outcome: </a:t>
                </a:r>
                <a:r>
                  <a:rPr lang="en-US" sz="2000" dirty="0" smtClean="0"/>
                  <a:t>Fatalities, </a:t>
                </a: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nb-NO" sz="2000" b="0" i="1" smtClean="0">
                                <a:latin typeface="Cambria Math" panose="02040503050406030204" pitchFamily="18" charset="0"/>
                              </a:rPr>
                              <m:t>𝑀</m:t>
                            </m:r>
                          </m:e>
                        </m:acc>
                      </m:e>
                      <m:sub>
                        <m:r>
                          <a:rPr lang="nb-NO" sz="2000" b="0" i="1" smtClean="0">
                            <a:latin typeface="Cambria Math" panose="02040503050406030204" pitchFamily="18" charset="0"/>
                          </a:rPr>
                          <m:t>𝑎</m:t>
                        </m:r>
                      </m:sub>
                    </m:sSub>
                  </m:oMath>
                </a14:m>
                <a:endParaRPr lang="en-US" sz="2000" dirty="0"/>
              </a:p>
              <a:p>
                <a:pPr lvl="1">
                  <a:buFontTx/>
                  <a:buChar char="–"/>
                </a:pPr>
                <a:r>
                  <a:rPr lang="en-US" sz="2000" b="1" dirty="0"/>
                  <a:t>«Cutoff» score:</a:t>
                </a:r>
                <a:r>
                  <a:rPr lang="en-US" sz="2000" dirty="0"/>
                  <a:t> </a:t>
                </a:r>
                <a:r>
                  <a:rPr lang="en-US" sz="2000" dirty="0" smtClean="0"/>
                  <a:t>MLDA, </a:t>
                </a:r>
                <a14:m>
                  <m:oMath xmlns:m="http://schemas.openxmlformats.org/officeDocument/2006/math">
                    <m:sSub>
                      <m:sSubPr>
                        <m:ctrlPr>
                          <a:rPr lang="en-US" sz="2000" i="1" smtClean="0">
                            <a:latin typeface="Cambria Math" panose="02040503050406030204" pitchFamily="18" charset="0"/>
                          </a:rPr>
                        </m:ctrlPr>
                      </m:sSubPr>
                      <m:e>
                        <m:r>
                          <a:rPr lang="nb-NO" sz="2000" b="0" i="1" smtClean="0">
                            <a:latin typeface="Cambria Math" panose="02040503050406030204" pitchFamily="18" charset="0"/>
                          </a:rPr>
                          <m:t>𝑎</m:t>
                        </m:r>
                      </m:e>
                      <m:sub>
                        <m:r>
                          <a:rPr lang="nb-NO" sz="2000" b="0" i="1" smtClean="0">
                            <a:latin typeface="Cambria Math" panose="02040503050406030204" pitchFamily="18" charset="0"/>
                          </a:rPr>
                          <m:t>0</m:t>
                        </m:r>
                      </m:sub>
                    </m:sSub>
                  </m:oMath>
                </a14:m>
                <a:endParaRPr lang="en-US" sz="2000" dirty="0" smtClean="0"/>
              </a:p>
              <a:p>
                <a:pPr lvl="1">
                  <a:buFontTx/>
                  <a:buChar char="–"/>
                </a:pPr>
                <a:r>
                  <a:rPr lang="en-US" sz="2000" b="1" dirty="0" smtClean="0"/>
                  <a:t>Treatment: </a:t>
                </a:r>
                <a:r>
                  <a:rPr lang="en-US" sz="2000" dirty="0" smtClean="0"/>
                  <a:t>Legal access to alcohol</a:t>
                </a:r>
                <a:r>
                  <a:rPr lang="en-US" sz="2000" dirty="0"/>
                  <a:t>, </a:t>
                </a:r>
                <a14:m>
                  <m:oMath xmlns:m="http://schemas.openxmlformats.org/officeDocument/2006/math">
                    <m:sSub>
                      <m:sSubPr>
                        <m:ctrlPr>
                          <a:rPr lang="en-US" sz="2000" i="1">
                            <a:latin typeface="Cambria Math" panose="02040503050406030204" pitchFamily="18" charset="0"/>
                          </a:rPr>
                        </m:ctrlPr>
                      </m:sSubPr>
                      <m:e>
                        <m:r>
                          <a:rPr lang="nb-NO" sz="2000" i="1">
                            <a:latin typeface="Cambria Math" panose="02040503050406030204" pitchFamily="18" charset="0"/>
                          </a:rPr>
                          <m:t>𝐷</m:t>
                        </m:r>
                      </m:e>
                      <m:sub>
                        <m:r>
                          <a:rPr lang="nb-NO" sz="2000" i="1">
                            <a:latin typeface="Cambria Math" panose="02040503050406030204" pitchFamily="18" charset="0"/>
                          </a:rPr>
                          <m:t>𝑎</m:t>
                        </m:r>
                      </m:sub>
                    </m:sSub>
                  </m:oMath>
                </a14:m>
                <a:endParaRPr lang="en-US" sz="2000" dirty="0" smtClean="0"/>
              </a:p>
            </p:txBody>
          </p:sp>
        </mc:Choice>
        <mc:Fallback xmlns="">
          <p:sp>
            <p:nvSpPr>
              <p:cNvPr id="8" name="Content Placeholder 7"/>
              <p:cNvSpPr>
                <a:spLocks noGrp="1" noRot="1" noChangeAspect="1" noMove="1" noResize="1" noEditPoints="1" noAdjustHandles="1" noChangeArrowheads="1" noChangeShapeType="1" noTextEdit="1"/>
              </p:cNvSpPr>
              <p:nvPr>
                <p:ph sz="half" idx="29"/>
              </p:nvPr>
            </p:nvSpPr>
            <p:spPr>
              <a:blipFill>
                <a:blip r:embed="rId2"/>
                <a:stretch>
                  <a:fillRect l="-2985"/>
                </a:stretch>
              </a:blipFill>
            </p:spPr>
            <p:txBody>
              <a:bodyPr/>
              <a:lstStyle/>
              <a:p>
                <a:r>
                  <a:rPr lang="en-US">
                    <a:noFill/>
                  </a:rPr>
                  <a:t> </a:t>
                </a:r>
              </a:p>
            </p:txBody>
          </p:sp>
        </mc:Fallback>
      </mc:AlternateContent>
      <p:sp>
        <p:nvSpPr>
          <p:cNvPr id="3" name="Slide Number Placeholder 2"/>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10</a:t>
            </a:fld>
            <a:endParaRPr lang="en-US" dirty="0"/>
          </a:p>
        </p:txBody>
      </p:sp>
      <p:sp>
        <p:nvSpPr>
          <p:cNvPr id="9" name="TextBox 8"/>
          <p:cNvSpPr txBox="1"/>
          <p:nvPr/>
        </p:nvSpPr>
        <p:spPr>
          <a:xfrm>
            <a:off x="9694300" y="6030231"/>
            <a:ext cx="1897625" cy="230832"/>
          </a:xfrm>
          <a:prstGeom prst="rect">
            <a:avLst/>
          </a:prstGeom>
          <a:noFill/>
        </p:spPr>
        <p:txBody>
          <a:bodyPr wrap="square" rtlCol="0">
            <a:spAutoFit/>
          </a:bodyPr>
          <a:lstStyle/>
          <a:p>
            <a:pPr algn="r"/>
            <a:r>
              <a:rPr lang="nb-NO" dirty="0" smtClean="0"/>
              <a:t>Huntington (</a:t>
            </a:r>
            <a:r>
              <a:rPr lang="nb-NO" dirty="0" smtClean="0">
                <a:hlinkClick r:id="rId3"/>
              </a:rPr>
              <a:t>2022</a:t>
            </a:r>
            <a:r>
              <a:rPr lang="nb-NO" dirty="0" smtClean="0"/>
              <a:t>)</a:t>
            </a:r>
            <a:endParaRPr lang="en-US" dirty="0"/>
          </a:p>
        </p:txBody>
      </p:sp>
      <p:sp>
        <p:nvSpPr>
          <p:cNvPr id="10" name="TextBox 9"/>
          <p:cNvSpPr txBox="1"/>
          <p:nvPr/>
        </p:nvSpPr>
        <p:spPr>
          <a:xfrm>
            <a:off x="7983795" y="4376088"/>
            <a:ext cx="1238864" cy="584775"/>
          </a:xfrm>
          <a:prstGeom prst="rect">
            <a:avLst/>
          </a:prstGeom>
          <a:noFill/>
          <a:ln>
            <a:solidFill>
              <a:schemeClr val="tx1"/>
            </a:solidFill>
          </a:ln>
        </p:spPr>
        <p:txBody>
          <a:bodyPr wrap="square" rtlCol="0">
            <a:spAutoFit/>
          </a:bodyPr>
          <a:lstStyle/>
          <a:p>
            <a:pPr algn="ctr"/>
            <a:r>
              <a:rPr lang="en-US" sz="1600" dirty="0" smtClean="0">
                <a:solidFill>
                  <a:schemeClr val="bg1"/>
                </a:solidFill>
              </a:rPr>
              <a:t>Legal Access</a:t>
            </a:r>
            <a:endParaRPr lang="en-US" dirty="0">
              <a:solidFill>
                <a:schemeClr val="bg1"/>
              </a:solidFill>
            </a:endParaRPr>
          </a:p>
        </p:txBody>
      </p:sp>
      <p:sp>
        <p:nvSpPr>
          <p:cNvPr id="11" name="TextBox 10"/>
          <p:cNvSpPr txBox="1"/>
          <p:nvPr/>
        </p:nvSpPr>
        <p:spPr>
          <a:xfrm>
            <a:off x="9871590" y="4491838"/>
            <a:ext cx="1012721" cy="338554"/>
          </a:xfrm>
          <a:prstGeom prst="rect">
            <a:avLst/>
          </a:prstGeom>
          <a:noFill/>
          <a:ln>
            <a:solidFill>
              <a:schemeClr val="tx1"/>
            </a:solidFill>
          </a:ln>
        </p:spPr>
        <p:txBody>
          <a:bodyPr wrap="square" rtlCol="0">
            <a:spAutoFit/>
          </a:bodyPr>
          <a:lstStyle/>
          <a:p>
            <a:r>
              <a:rPr lang="en-US" sz="1600" dirty="0" smtClean="0">
                <a:solidFill>
                  <a:schemeClr val="bg1"/>
                </a:solidFill>
              </a:rPr>
              <a:t>Fatalities</a:t>
            </a:r>
            <a:endParaRPr lang="en-US" dirty="0">
              <a:solidFill>
                <a:schemeClr val="bg1"/>
              </a:solidFill>
            </a:endParaRPr>
          </a:p>
        </p:txBody>
      </p:sp>
      <p:sp>
        <p:nvSpPr>
          <p:cNvPr id="12" name="TextBox 11"/>
          <p:cNvSpPr txBox="1"/>
          <p:nvPr/>
        </p:nvSpPr>
        <p:spPr>
          <a:xfrm>
            <a:off x="6400802" y="3189063"/>
            <a:ext cx="1817223" cy="338554"/>
          </a:xfrm>
          <a:prstGeom prst="rect">
            <a:avLst/>
          </a:prstGeom>
          <a:noFill/>
          <a:ln>
            <a:solidFill>
              <a:schemeClr val="tx1"/>
            </a:solidFill>
          </a:ln>
        </p:spPr>
        <p:txBody>
          <a:bodyPr wrap="square" rtlCol="0">
            <a:spAutoFit/>
          </a:bodyPr>
          <a:lstStyle/>
          <a:p>
            <a:pPr algn="ctr"/>
            <a:r>
              <a:rPr lang="en-US" sz="1600" dirty="0" smtClean="0">
                <a:solidFill>
                  <a:schemeClr val="bg1"/>
                </a:solidFill>
              </a:rPr>
              <a:t>Age</a:t>
            </a:r>
            <a:endParaRPr lang="en-US" sz="800" dirty="0">
              <a:solidFill>
                <a:schemeClr val="bg1"/>
              </a:solidFill>
            </a:endParaRPr>
          </a:p>
        </p:txBody>
      </p:sp>
      <p:sp>
        <p:nvSpPr>
          <p:cNvPr id="13" name="TextBox 12"/>
          <p:cNvSpPr txBox="1"/>
          <p:nvPr/>
        </p:nvSpPr>
        <p:spPr>
          <a:xfrm>
            <a:off x="6400802" y="4491838"/>
            <a:ext cx="757082" cy="338554"/>
          </a:xfrm>
          <a:prstGeom prst="rect">
            <a:avLst/>
          </a:prstGeom>
          <a:noFill/>
          <a:ln>
            <a:solidFill>
              <a:schemeClr val="tx1"/>
            </a:solidFill>
          </a:ln>
        </p:spPr>
        <p:txBody>
          <a:bodyPr wrap="square" rtlCol="0">
            <a:spAutoFit/>
          </a:bodyPr>
          <a:lstStyle/>
          <a:p>
            <a:r>
              <a:rPr lang="en-US" sz="1600" dirty="0" smtClean="0">
                <a:solidFill>
                  <a:schemeClr val="bg1"/>
                </a:solidFill>
              </a:rPr>
              <a:t>MLDV</a:t>
            </a:r>
            <a:endParaRPr lang="en-US" dirty="0">
              <a:solidFill>
                <a:schemeClr val="bg1"/>
              </a:solidFill>
            </a:endParaRPr>
          </a:p>
        </p:txBody>
      </p:sp>
      <p:cxnSp>
        <p:nvCxnSpPr>
          <p:cNvPr id="15" name="Straight Arrow Connector 14"/>
          <p:cNvCxnSpPr>
            <a:stCxn id="12" idx="3"/>
            <a:endCxn id="11" idx="0"/>
          </p:cNvCxnSpPr>
          <p:nvPr/>
        </p:nvCxnSpPr>
        <p:spPr>
          <a:xfrm>
            <a:off x="8218025" y="3358340"/>
            <a:ext cx="2159926" cy="1133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9901090" y="3185851"/>
                <a:ext cx="31493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𝑍</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9901090" y="3185851"/>
                <a:ext cx="314939" cy="338554"/>
              </a:xfrm>
              <a:prstGeom prst="rect">
                <a:avLst/>
              </a:prstGeom>
              <a:blipFill>
                <a:blip r:embed="rId4"/>
                <a:stretch>
                  <a:fillRect/>
                </a:stretch>
              </a:blipFill>
            </p:spPr>
            <p:txBody>
              <a:bodyPr/>
              <a:lstStyle/>
              <a:p>
                <a:r>
                  <a:rPr lang="en-US">
                    <a:noFill/>
                  </a:rPr>
                  <a:t> </a:t>
                </a:r>
              </a:p>
            </p:txBody>
          </p:sp>
        </mc:Fallback>
      </mc:AlternateContent>
      <p:cxnSp>
        <p:nvCxnSpPr>
          <p:cNvPr id="18" name="Straight Arrow Connector 17"/>
          <p:cNvCxnSpPr>
            <a:stCxn id="12" idx="3"/>
            <a:endCxn id="16" idx="1"/>
          </p:cNvCxnSpPr>
          <p:nvPr/>
        </p:nvCxnSpPr>
        <p:spPr>
          <a:xfrm flipV="1">
            <a:off x="8218025" y="3355128"/>
            <a:ext cx="1683065" cy="3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endCxn id="13" idx="0"/>
          </p:cNvCxnSpPr>
          <p:nvPr/>
        </p:nvCxnSpPr>
        <p:spPr>
          <a:xfrm>
            <a:off x="6744931" y="3524405"/>
            <a:ext cx="0" cy="967433"/>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3" idx="3"/>
            <a:endCxn id="10" idx="1"/>
          </p:cNvCxnSpPr>
          <p:nvPr/>
        </p:nvCxnSpPr>
        <p:spPr>
          <a:xfrm>
            <a:off x="7157884" y="4661115"/>
            <a:ext cx="8259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0" idx="3"/>
            <a:endCxn id="11" idx="1"/>
          </p:cNvCxnSpPr>
          <p:nvPr/>
        </p:nvCxnSpPr>
        <p:spPr>
          <a:xfrm>
            <a:off x="9222659" y="4661115"/>
            <a:ext cx="6489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6" idx="2"/>
            <a:endCxn id="11" idx="0"/>
          </p:cNvCxnSpPr>
          <p:nvPr/>
        </p:nvCxnSpPr>
        <p:spPr>
          <a:xfrm>
            <a:off x="10058560" y="3524405"/>
            <a:ext cx="319391" cy="967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3263482" y="3987800"/>
            <a:ext cx="825917" cy="281835"/>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3616" y="4293445"/>
            <a:ext cx="1533148" cy="36767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93192" y="4691725"/>
            <a:ext cx="1182125" cy="3659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340352" y="5004136"/>
            <a:ext cx="3273048" cy="3659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55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3" presetClass="emph" presetSubtype="2" fill="hold" grpId="0" nodeType="withEffect">
                                  <p:stCondLst>
                                    <p:cond delay="0"/>
                                  </p:stCondLst>
                                  <p:childTnLst>
                                    <p:animClr clrSpc="rgb" dir="cw">
                                      <p:cBhvr override="childStyle">
                                        <p:cTn id="9" dur="2000" fill="hold"/>
                                        <p:tgtEl>
                                          <p:spTgt spid="12"/>
                                        </p:tgtEl>
                                        <p:attrNameLst>
                                          <p:attrName>style.color</p:attrName>
                                        </p:attrNameLst>
                                      </p:cBhvr>
                                      <p:to>
                                        <a:srgbClr val="FF0000"/>
                                      </p:to>
                                    </p:animClr>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24"/>
                                        </p:tgtEl>
                                      </p:cBhvr>
                                    </p:animEffect>
                                    <p:set>
                                      <p:cBhvr>
                                        <p:cTn id="14" dur="1" fill="hold">
                                          <p:stCondLst>
                                            <p:cond delay="499"/>
                                          </p:stCondLst>
                                        </p:cTn>
                                        <p:tgtEl>
                                          <p:spTgt spid="24"/>
                                        </p:tgtEl>
                                        <p:attrNameLst>
                                          <p:attrName>style.visibility</p:attrName>
                                        </p:attrNameLst>
                                      </p:cBhvr>
                                      <p:to>
                                        <p:strVal val="hidden"/>
                                      </p:to>
                                    </p:set>
                                  </p:childTnLst>
                                </p:cTn>
                              </p:par>
                              <p:par>
                                <p:cTn id="15" presetID="3" presetClass="emph" presetSubtype="2" fill="hold" grpId="0" nodeType="withEffect">
                                  <p:stCondLst>
                                    <p:cond delay="0"/>
                                  </p:stCondLst>
                                  <p:childTnLst>
                                    <p:animClr clrSpc="rgb" dir="cw">
                                      <p:cBhvr override="childStyle">
                                        <p:cTn id="16" dur="2000" fill="hold"/>
                                        <p:tgtEl>
                                          <p:spTgt spid="11"/>
                                        </p:tgtEl>
                                        <p:attrNameLst>
                                          <p:attrName>style.color</p:attrName>
                                        </p:attrNameLst>
                                      </p:cBhvr>
                                      <p:to>
                                        <a:srgbClr val="FF0000"/>
                                      </p:to>
                                    </p:animClr>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3" presetClass="emph" presetSubtype="2" fill="hold" grpId="0" nodeType="withEffect">
                                  <p:stCondLst>
                                    <p:cond delay="0"/>
                                  </p:stCondLst>
                                  <p:childTnLst>
                                    <p:animClr clrSpc="rgb" dir="cw">
                                      <p:cBhvr override="childStyle">
                                        <p:cTn id="23" dur="2000" fill="hold"/>
                                        <p:tgtEl>
                                          <p:spTgt spid="13"/>
                                        </p:tgtEl>
                                        <p:attrNameLst>
                                          <p:attrName>style.color</p:attrName>
                                        </p:attrNameLst>
                                      </p:cBhvr>
                                      <p:to>
                                        <a:srgbClr val="FF0000"/>
                                      </p:to>
                                    </p:animClr>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par>
                                <p:cTn id="29" presetID="3" presetClass="emph" presetSubtype="2" fill="hold" grpId="0" nodeType="withEffect">
                                  <p:stCondLst>
                                    <p:cond delay="0"/>
                                  </p:stCondLst>
                                  <p:childTnLst>
                                    <p:animClr clrSpc="rgb" dir="cw">
                                      <p:cBhvr override="childStyle">
                                        <p:cTn id="30" dur="2000" fill="hold"/>
                                        <p:tgtEl>
                                          <p:spTgt spid="10"/>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9" grpId="0" animBg="1"/>
      <p:bldP spid="24" grpId="0" animBg="1"/>
      <p:bldP spid="26"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60000">
            <a:off x="6658371" y="827539"/>
            <a:ext cx="5220000" cy="5475237"/>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p:txBody>
          <a:bodyPr/>
          <a:lstStyle/>
          <a:p>
            <a:r>
              <a:rPr lang="en-US" dirty="0" smtClean="0"/>
              <a:t>Birthdays and Funerals</a:t>
            </a:r>
            <a:endParaRPr lang="en-US" dirty="0"/>
          </a:p>
        </p:txBody>
      </p:sp>
      <p:sp>
        <p:nvSpPr>
          <p:cNvPr id="11" name="Subtitle 10"/>
          <p:cNvSpPr>
            <a:spLocks noGrp="1"/>
          </p:cNvSpPr>
          <p:nvPr>
            <p:ph type="subTitle" idx="13"/>
          </p:nvPr>
        </p:nvSpPr>
        <p:spPr/>
        <p:txBody>
          <a:bodyPr/>
          <a:lstStyle/>
          <a:p>
            <a:r>
              <a:rPr lang="en-US" b="1" dirty="0" smtClean="0"/>
              <a:t>Sharp RD</a:t>
            </a:r>
            <a:endParaRPr lang="en-US" b="1" dirty="0"/>
          </a:p>
        </p:txBody>
      </p:sp>
      <mc:AlternateContent xmlns:mc="http://schemas.openxmlformats.org/markup-compatibility/2006" xmlns:a14="http://schemas.microsoft.com/office/drawing/2010/main">
        <mc:Choice Requires="a14">
          <p:sp>
            <p:nvSpPr>
              <p:cNvPr id="14" name="Content Placeholder 13"/>
              <p:cNvSpPr>
                <a:spLocks noGrp="1"/>
              </p:cNvSpPr>
              <p:nvPr>
                <p:ph sz="half" idx="29"/>
              </p:nvPr>
            </p:nvSpPr>
            <p:spPr>
              <a:xfrm>
                <a:off x="380169" y="1704042"/>
                <a:ext cx="5997482" cy="4354559"/>
              </a:xfrm>
            </p:spPr>
            <p:txBody>
              <a:bodyPr anchor="ctr"/>
              <a:lstStyle/>
              <a:p>
                <a:r>
                  <a:rPr lang="en-US" dirty="0" smtClean="0">
                    <a:solidFill>
                      <a:srgbClr val="00B050"/>
                    </a:solidFill>
                  </a:rPr>
                  <a:t>What is the story told by the graph?</a:t>
                </a:r>
              </a:p>
              <a:p>
                <a:pPr marL="914423" lvl="1" indent="-457200">
                  <a:buFont typeface="+mj-lt"/>
                  <a:buAutoNum type="alphaLcParenR"/>
                </a:pPr>
                <a:r>
                  <a:rPr lang="en-US" sz="2000" dirty="0" smtClean="0"/>
                  <a:t>Negative trend in death rates </a:t>
                </a:r>
              </a:p>
              <a:p>
                <a:pPr marL="914423" lvl="1" indent="-457200">
                  <a:buFont typeface="+mj-lt"/>
                  <a:buAutoNum type="alphaLcParenR"/>
                </a:pPr>
                <a:r>
                  <a:rPr lang="en-US" sz="2000" dirty="0" smtClean="0"/>
                  <a:t>Significant shift at 21 in deaths per 100,000 (</a:t>
                </a:r>
                <a14:m>
                  <m:oMath xmlns:m="http://schemas.openxmlformats.org/officeDocument/2006/math">
                    <m:r>
                      <a:rPr lang="en-US" sz="2000" i="1" dirty="0" smtClean="0">
                        <a:latin typeface="Cambria Math" panose="02040503050406030204" pitchFamily="18" charset="0"/>
                      </a:rPr>
                      <m:t>7.66 (1.51 </m:t>
                    </m:r>
                    <m:r>
                      <a:rPr lang="en-US" sz="2000" i="1" dirty="0" err="1" smtClean="0">
                        <a:latin typeface="Cambria Math" panose="02040503050406030204" pitchFamily="18" charset="0"/>
                      </a:rPr>
                      <m:t>𝑠</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𝑒</m:t>
                    </m:r>
                    <m:r>
                      <a:rPr lang="en-US" sz="2000" i="1" dirty="0" err="1" smtClean="0">
                        <a:latin typeface="Cambria Math" panose="02040503050406030204" pitchFamily="18" charset="0"/>
                      </a:rPr>
                      <m:t>.)</m:t>
                    </m:r>
                  </m:oMath>
                </a14:m>
                <a:r>
                  <a:rPr lang="en-US" sz="2000" dirty="0" smtClean="0"/>
                  <a:t>, p. 160)</a:t>
                </a:r>
              </a:p>
              <a:p>
                <a:pPr marL="0" indent="0">
                  <a:buNone/>
                </a:pPr>
                <a:r>
                  <a:rPr lang="en-US" dirty="0" smtClean="0"/>
                  <a:t>“</a:t>
                </a:r>
                <a:r>
                  <a:rPr lang="en-US" i="1" dirty="0" smtClean="0"/>
                  <a:t>The </a:t>
                </a:r>
                <a:r>
                  <a:rPr lang="en-US" b="1" i="1" dirty="0" smtClean="0"/>
                  <a:t>causal question </a:t>
                </a:r>
                <a:r>
                  <a:rPr lang="en-US" i="1" dirty="0" smtClean="0"/>
                  <a:t>addressed by Figure 4.2 is the effect of legal access to alcohol on death rates. The treatment variable in this case can be written”</a:t>
                </a: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nb-NO" sz="2000" b="0" i="1" smtClean="0">
                              <a:latin typeface="Cambria Math" panose="02040503050406030204" pitchFamily="18" charset="0"/>
                            </a:rPr>
                            <m:t>𝐷</m:t>
                          </m:r>
                        </m:e>
                        <m:sub>
                          <m:r>
                            <a:rPr lang="nb-NO" sz="2000" b="0" i="1" smtClean="0">
                              <a:latin typeface="Cambria Math" panose="02040503050406030204" pitchFamily="18" charset="0"/>
                            </a:rPr>
                            <m:t>𝑎</m:t>
                          </m:r>
                        </m:sub>
                      </m:sSub>
                      <m:r>
                        <a:rPr lang="nb-NO" sz="2000" b="0" i="1" smtClean="0">
                          <a:latin typeface="Cambria Math" panose="02040503050406030204" pitchFamily="18" charset="0"/>
                        </a:rPr>
                        <m:t>=</m:t>
                      </m:r>
                      <m:d>
                        <m:dPr>
                          <m:begChr m:val="{"/>
                          <m:endChr m:val=""/>
                          <m:ctrlPr>
                            <a:rPr lang="nb-NO" sz="2000" b="0" i="1" smtClean="0">
                              <a:latin typeface="Cambria Math" panose="02040503050406030204" pitchFamily="18" charset="0"/>
                            </a:rPr>
                          </m:ctrlPr>
                        </m:dPr>
                        <m:e>
                          <m:eqArr>
                            <m:eqArrPr>
                              <m:ctrlPr>
                                <a:rPr lang="nb-NO" sz="2000" b="0" i="1" smtClean="0">
                                  <a:latin typeface="Cambria Math" panose="02040503050406030204" pitchFamily="18" charset="0"/>
                                </a:rPr>
                              </m:ctrlPr>
                            </m:eqArrPr>
                            <m:e>
                              <m:r>
                                <a:rPr lang="nb-NO" sz="2000" b="0" i="1" smtClean="0">
                                  <a:latin typeface="Cambria Math" panose="02040503050406030204" pitchFamily="18" charset="0"/>
                                </a:rPr>
                                <m:t>1 </m:t>
                              </m:r>
                              <m:r>
                                <a:rPr lang="nb-NO" sz="2000" b="0" i="1" smtClean="0">
                                  <a:latin typeface="Cambria Math" panose="02040503050406030204" pitchFamily="18" charset="0"/>
                                </a:rPr>
                                <m:t>𝑖𝑓</m:t>
                              </m:r>
                              <m:r>
                                <a:rPr lang="nb-NO" sz="2000" b="0" i="1" smtClean="0">
                                  <a:latin typeface="Cambria Math" panose="02040503050406030204" pitchFamily="18" charset="0"/>
                                </a:rPr>
                                <m:t> </m:t>
                              </m:r>
                              <m:r>
                                <a:rPr lang="nb-NO" sz="2000" b="0" i="1" smtClean="0">
                                  <a:latin typeface="Cambria Math" panose="02040503050406030204" pitchFamily="18" charset="0"/>
                                </a:rPr>
                                <m:t>𝑎</m:t>
                              </m:r>
                              <m:r>
                                <a:rPr lang="nb-NO" sz="2000" b="0" i="1" smtClean="0">
                                  <a:latin typeface="Cambria Math" panose="02040503050406030204" pitchFamily="18" charset="0"/>
                                  <a:ea typeface="Cambria Math" panose="02040503050406030204" pitchFamily="18" charset="0"/>
                                </a:rPr>
                                <m:t>≥21</m:t>
                              </m:r>
                            </m:e>
                            <m:e>
                              <m:r>
                                <a:rPr lang="nb-NO" sz="2000" b="0" i="1" smtClean="0">
                                  <a:latin typeface="Cambria Math" panose="02040503050406030204" pitchFamily="18" charset="0"/>
                                </a:rPr>
                                <m:t>0 </m:t>
                              </m:r>
                              <m:r>
                                <a:rPr lang="nb-NO" sz="2000" b="0" i="1" smtClean="0">
                                  <a:latin typeface="Cambria Math" panose="02040503050406030204" pitchFamily="18" charset="0"/>
                                </a:rPr>
                                <m:t>𝑖𝑓</m:t>
                              </m:r>
                              <m:r>
                                <a:rPr lang="nb-NO" sz="2000" b="0" i="1" smtClean="0">
                                  <a:latin typeface="Cambria Math" panose="02040503050406030204" pitchFamily="18" charset="0"/>
                                </a:rPr>
                                <m:t> </m:t>
                              </m:r>
                              <m:r>
                                <a:rPr lang="nb-NO" sz="2000" b="0" i="1" smtClean="0">
                                  <a:latin typeface="Cambria Math" panose="02040503050406030204" pitchFamily="18" charset="0"/>
                                </a:rPr>
                                <m:t>𝑎</m:t>
                              </m:r>
                              <m:r>
                                <a:rPr lang="nb-NO" sz="2000" b="0" i="1" smtClean="0">
                                  <a:latin typeface="Cambria Math" panose="02040503050406030204" pitchFamily="18" charset="0"/>
                                </a:rPr>
                                <m:t> &lt;21</m:t>
                              </m:r>
                            </m:e>
                          </m:eqArr>
                        </m:e>
                      </m:d>
                    </m:oMath>
                  </m:oMathPara>
                </a14:m>
                <a:endParaRPr lang="en-US" dirty="0" smtClean="0"/>
              </a:p>
            </p:txBody>
          </p:sp>
        </mc:Choice>
        <mc:Fallback xmlns="">
          <p:sp>
            <p:nvSpPr>
              <p:cNvPr id="14" name="Content Placeholder 13"/>
              <p:cNvSpPr>
                <a:spLocks noGrp="1" noRot="1" noChangeAspect="1" noMove="1" noResize="1" noEditPoints="1" noAdjustHandles="1" noChangeArrowheads="1" noChangeShapeType="1" noTextEdit="1"/>
              </p:cNvSpPr>
              <p:nvPr>
                <p:ph sz="half" idx="29"/>
              </p:nvPr>
            </p:nvSpPr>
            <p:spPr>
              <a:xfrm>
                <a:off x="380169" y="1704042"/>
                <a:ext cx="5997482" cy="4354559"/>
              </a:xfrm>
              <a:blipFill>
                <a:blip r:embed="rId3"/>
                <a:stretch>
                  <a:fillRect l="-3049" r="-4268"/>
                </a:stretch>
              </a:blipFill>
            </p:spPr>
            <p:txBody>
              <a:bodyPr/>
              <a:lstStyle/>
              <a:p>
                <a:r>
                  <a:rPr lang="en-US">
                    <a:noFill/>
                  </a:rPr>
                  <a:t> </a:t>
                </a:r>
              </a:p>
            </p:txBody>
          </p:sp>
        </mc:Fallback>
      </mc:AlternateContent>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11</a:t>
            </a:fld>
            <a:endParaRPr lang="en-US" dirty="0"/>
          </a:p>
        </p:txBody>
      </p:sp>
      <p:sp>
        <p:nvSpPr>
          <p:cNvPr id="7" name="TextBox 6"/>
          <p:cNvSpPr txBox="1"/>
          <p:nvPr/>
        </p:nvSpPr>
        <p:spPr>
          <a:xfrm>
            <a:off x="4237703" y="6243181"/>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spTree>
    <p:extLst>
      <p:ext uri="{BB962C8B-B14F-4D97-AF65-F5344CB8AC3E}">
        <p14:creationId xmlns:p14="http://schemas.microsoft.com/office/powerpoint/2010/main" val="178970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7659097" y="5245602"/>
            <a:ext cx="4152735" cy="182608"/>
          </a:xfrm>
        </p:spPr>
        <p:txBody>
          <a:bodyPr/>
          <a:lstStyle/>
          <a:p>
            <a:r>
              <a:rPr lang="en-US" sz="900" dirty="0" smtClean="0"/>
              <a:t>Figure</a:t>
            </a:r>
            <a:r>
              <a:rPr lang="nb-NO" sz="900" dirty="0" smtClean="0"/>
              <a:t> 20.3 from Huntington (</a:t>
            </a:r>
            <a:r>
              <a:rPr lang="nb-NO" sz="900" dirty="0" smtClean="0">
                <a:hlinkClick r:id="rId2"/>
              </a:rPr>
              <a:t>2022</a:t>
            </a:r>
            <a:r>
              <a:rPr lang="nb-NO" sz="900" dirty="0" smtClean="0"/>
              <a:t>)</a:t>
            </a:r>
            <a:endParaRPr lang="en-US" sz="900" dirty="0"/>
          </a:p>
        </p:txBody>
      </p:sp>
      <p:sp>
        <p:nvSpPr>
          <p:cNvPr id="4" name="Title 3"/>
          <p:cNvSpPr>
            <a:spLocks noGrp="1"/>
          </p:cNvSpPr>
          <p:nvPr>
            <p:ph type="title"/>
          </p:nvPr>
        </p:nvSpPr>
        <p:spPr/>
        <p:txBody>
          <a:bodyPr/>
          <a:lstStyle/>
          <a:p>
            <a:r>
              <a:rPr lang="en-US" dirty="0" smtClean="0"/>
              <a:t>Birthdays and Funerals</a:t>
            </a:r>
            <a:endParaRPr lang="en-US" dirty="0"/>
          </a:p>
        </p:txBody>
      </p:sp>
      <p:sp>
        <p:nvSpPr>
          <p:cNvPr id="5" name="Subtitle 4"/>
          <p:cNvSpPr>
            <a:spLocks noGrp="1"/>
          </p:cNvSpPr>
          <p:nvPr>
            <p:ph type="subTitle" idx="13"/>
          </p:nvPr>
        </p:nvSpPr>
        <p:spPr/>
        <p:txBody>
          <a:bodyPr/>
          <a:lstStyle/>
          <a:p>
            <a:r>
              <a:rPr lang="nb-NO" b="1" dirty="0" smtClean="0"/>
              <a:t>Sharp RD</a:t>
            </a:r>
            <a:endParaRPr lang="en-US" b="1" dirty="0"/>
          </a:p>
        </p:txBody>
      </p:sp>
      <mc:AlternateContent xmlns:mc="http://schemas.openxmlformats.org/markup-compatibility/2006" xmlns:a14="http://schemas.microsoft.com/office/drawing/2010/main">
        <mc:Choice Requires="a14">
          <p:sp>
            <p:nvSpPr>
              <p:cNvPr id="6" name="Content Placeholder 5"/>
              <p:cNvSpPr>
                <a:spLocks noGrp="1"/>
              </p:cNvSpPr>
              <p:nvPr>
                <p:ph sz="half" idx="29"/>
              </p:nvPr>
            </p:nvSpPr>
            <p:spPr>
              <a:xfrm>
                <a:off x="380168" y="1498084"/>
                <a:ext cx="3963231" cy="4354559"/>
              </a:xfrm>
            </p:spPr>
            <p:txBody>
              <a:bodyPr anchor="ctr"/>
              <a:lstStyle/>
              <a:p>
                <a:r>
                  <a:rPr lang="en-US" sz="2000" dirty="0" smtClean="0"/>
                  <a:t>In all RDDs, treatment status, </a:t>
                </a:r>
                <a14:m>
                  <m:oMath xmlns:m="http://schemas.openxmlformats.org/officeDocument/2006/math">
                    <m:sSub>
                      <m:sSubPr>
                        <m:ctrlPr>
                          <a:rPr lang="en-US" sz="2000" i="1" smtClean="0">
                            <a:latin typeface="Cambria Math" panose="02040503050406030204" pitchFamily="18" charset="0"/>
                          </a:rPr>
                        </m:ctrlPr>
                      </m:sSubPr>
                      <m:e>
                        <m:r>
                          <a:rPr lang="nb-NO" sz="2000" b="0" i="1" smtClean="0">
                            <a:latin typeface="Cambria Math" panose="02040503050406030204" pitchFamily="18" charset="0"/>
                          </a:rPr>
                          <m:t>𝐷</m:t>
                        </m:r>
                      </m:e>
                      <m:sub>
                        <m:r>
                          <a:rPr lang="nb-NO" sz="2000" b="0" i="1" smtClean="0">
                            <a:latin typeface="Cambria Math" panose="02040503050406030204" pitchFamily="18" charset="0"/>
                          </a:rPr>
                          <m:t>𝑎</m:t>
                        </m:r>
                      </m:sub>
                    </m:sSub>
                  </m:oMath>
                </a14:m>
                <a:r>
                  <a:rPr lang="en-US" sz="2000" dirty="0" smtClean="0"/>
                  <a:t>, is a deterministic and discontinuous (at the cutoff value,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0</m:t>
                        </m:r>
                      </m:sub>
                    </m:sSub>
                  </m:oMath>
                </a14:m>
                <a:r>
                  <a:rPr lang="en-US" sz="2000" dirty="0" smtClean="0"/>
                  <a:t>) function of the running variable</a:t>
                </a: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𝑎</m:t>
                          </m:r>
                        </m:sub>
                      </m:sSub>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oMath>
                  </m:oMathPara>
                </a14:m>
                <a:endParaRPr lang="en-US" sz="1800" dirty="0" smtClean="0"/>
              </a:p>
              <a:p>
                <a:r>
                  <a:rPr lang="en-US" sz="2000" dirty="0" smtClean="0"/>
                  <a:t>If the probability of treatment goes from 0 to 1 at the cutoff value, we face sharp RD. Otherwise, we are talking fuzzy RD</a:t>
                </a:r>
                <a:r>
                  <a:rPr lang="nb-NO" sz="2000" dirty="0" smtClean="0"/>
                  <a:t>.</a:t>
                </a:r>
                <a:endParaRPr lang="en-US" sz="2000" dirty="0"/>
              </a:p>
            </p:txBody>
          </p:sp>
        </mc:Choice>
        <mc:Fallback xmlns="">
          <p:sp>
            <p:nvSpPr>
              <p:cNvPr id="6" name="Content Placeholder 5"/>
              <p:cNvSpPr>
                <a:spLocks noGrp="1" noRot="1" noChangeAspect="1" noMove="1" noResize="1" noEditPoints="1" noAdjustHandles="1" noChangeArrowheads="1" noChangeShapeType="1" noTextEdit="1"/>
              </p:cNvSpPr>
              <p:nvPr>
                <p:ph sz="half" idx="29"/>
              </p:nvPr>
            </p:nvSpPr>
            <p:spPr>
              <a:xfrm>
                <a:off x="380168" y="1498084"/>
                <a:ext cx="3963231" cy="4354559"/>
              </a:xfrm>
              <a:blipFill>
                <a:blip r:embed="rId3"/>
                <a:stretch>
                  <a:fillRect l="-3692" r="-5692"/>
                </a:stretch>
              </a:blipFill>
            </p:spPr>
            <p:txBody>
              <a:bodyPr/>
              <a:lstStyle/>
              <a:p>
                <a:r>
                  <a:rPr lang="en-US">
                    <a:noFill/>
                  </a:rPr>
                  <a:t> </a:t>
                </a:r>
              </a:p>
            </p:txBody>
          </p:sp>
        </mc:Fallback>
      </mc:AlternateContent>
      <p:sp>
        <p:nvSpPr>
          <p:cNvPr id="7" name="Footer Placeholder 6"/>
          <p:cNvSpPr>
            <a:spLocks noGrp="1"/>
          </p:cNvSpPr>
          <p:nvPr>
            <p:ph type="ftr" sz="quarter" idx="31"/>
          </p:nvPr>
        </p:nvSpPr>
        <p:spPr/>
        <p:txBody>
          <a:bodyPr/>
          <a:lstStyle/>
          <a:p>
            <a:endParaRPr lang="nb-NO"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12</a:t>
            </a:fld>
            <a:endParaRPr lang="en-US" dirty="0"/>
          </a:p>
        </p:txBody>
      </p:sp>
      <p:pic>
        <p:nvPicPr>
          <p:cNvPr id="1026" name="Picture 2" descr="https://www.theeffectbook.net/the-effect_files/figure-html/regressiondiscontinuity-treatmentsha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164" y="1330339"/>
            <a:ext cx="7420672" cy="37103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88570" y="5428210"/>
            <a:ext cx="5133429" cy="538609"/>
          </a:xfrm>
          <a:prstGeom prst="rect">
            <a:avLst/>
          </a:prstGeom>
          <a:noFill/>
        </p:spPr>
        <p:txBody>
          <a:bodyPr wrap="square" rtlCol="0">
            <a:spAutoFit/>
          </a:bodyPr>
          <a:lstStyle/>
          <a:p>
            <a:pPr algn="ctr"/>
            <a:r>
              <a:rPr lang="en-US" sz="2000" dirty="0" smtClean="0">
                <a:solidFill>
                  <a:srgbClr val="00B050"/>
                </a:solidFill>
              </a:rPr>
              <a:t>What kind of RD does generate the MLDV?</a:t>
            </a:r>
            <a:endParaRPr lang="en-US" sz="2000" dirty="0">
              <a:solidFill>
                <a:srgbClr val="00B050"/>
              </a:solidFill>
            </a:endParaRPr>
          </a:p>
          <a:p>
            <a:endParaRPr lang="en-US" dirty="0"/>
          </a:p>
        </p:txBody>
      </p:sp>
    </p:spTree>
    <p:extLst>
      <p:ext uri="{BB962C8B-B14F-4D97-AF65-F5344CB8AC3E}">
        <p14:creationId xmlns:p14="http://schemas.microsoft.com/office/powerpoint/2010/main" val="421446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Birthdays and Funerals</a:t>
            </a:r>
            <a:endParaRPr lang="en-US" dirty="0"/>
          </a:p>
        </p:txBody>
      </p:sp>
      <p:sp>
        <p:nvSpPr>
          <p:cNvPr id="7" name="Subtitle 6"/>
          <p:cNvSpPr>
            <a:spLocks noGrp="1"/>
          </p:cNvSpPr>
          <p:nvPr>
            <p:ph type="subTitle" idx="13"/>
          </p:nvPr>
        </p:nvSpPr>
        <p:spPr/>
        <p:txBody>
          <a:bodyPr/>
          <a:lstStyle/>
          <a:p>
            <a:r>
              <a:rPr lang="en-US" b="1" dirty="0" smtClean="0"/>
              <a:t>RD Formalization: Linear trend</a:t>
            </a:r>
            <a:endParaRPr lang="en-US" b="1" dirty="0"/>
          </a:p>
        </p:txBody>
      </p:sp>
      <mc:AlternateContent xmlns:mc="http://schemas.openxmlformats.org/markup-compatibility/2006" xmlns:a14="http://schemas.microsoft.com/office/drawing/2010/main">
        <mc:Choice Requires="a14">
          <p:sp>
            <p:nvSpPr>
              <p:cNvPr id="8" name="Content Placeholder 7"/>
              <p:cNvSpPr>
                <a:spLocks noGrp="1"/>
              </p:cNvSpPr>
              <p:nvPr>
                <p:ph sz="half" idx="30"/>
              </p:nvPr>
            </p:nvSpPr>
            <p:spPr>
              <a:xfrm>
                <a:off x="380169" y="1704042"/>
                <a:ext cx="6503231" cy="4354559"/>
              </a:xfrm>
            </p:spPr>
            <p:txBody>
              <a:bodyPr/>
              <a:lstStyle/>
              <a:p>
                <a:pPr>
                  <a:spcAft>
                    <a:spcPts val="600"/>
                  </a:spcAft>
                </a:pPr>
                <a:r>
                  <a:rPr lang="en-US" dirty="0" smtClean="0"/>
                  <a:t>In our example, let</a:t>
                </a:r>
                <a:r>
                  <a:rPr lang="nb-NO" dirty="0" smtClean="0"/>
                  <a:t> </a:t>
                </a:r>
                <a14:m>
                  <m:oMath xmlns:m="http://schemas.openxmlformats.org/officeDocument/2006/math">
                    <m:sSub>
                      <m:sSubPr>
                        <m:ctrlPr>
                          <a:rPr lang="nb-NO" b="1" i="1" smtClean="0">
                            <a:latin typeface="Cambria Math" panose="02040503050406030204" pitchFamily="18" charset="0"/>
                          </a:rPr>
                        </m:ctrlPr>
                      </m:sSubPr>
                      <m:e>
                        <m:acc>
                          <m:accPr>
                            <m:chr m:val="̅"/>
                            <m:ctrlPr>
                              <a:rPr lang="nb-NO" b="1" i="1" smtClean="0">
                                <a:latin typeface="Cambria Math" panose="02040503050406030204" pitchFamily="18" charset="0"/>
                              </a:rPr>
                            </m:ctrlPr>
                          </m:accPr>
                          <m:e>
                            <m:r>
                              <a:rPr lang="nb-NO" b="1" i="1" smtClean="0">
                                <a:latin typeface="Cambria Math" panose="02040503050406030204" pitchFamily="18" charset="0"/>
                              </a:rPr>
                              <m:t>𝑴</m:t>
                            </m:r>
                          </m:e>
                        </m:acc>
                      </m:e>
                      <m:sub>
                        <m:r>
                          <a:rPr lang="nb-NO" b="1" i="1" smtClean="0">
                            <a:latin typeface="Cambria Math" panose="02040503050406030204" pitchFamily="18" charset="0"/>
                          </a:rPr>
                          <m:t>𝒂</m:t>
                        </m:r>
                      </m:sub>
                    </m:sSub>
                  </m:oMath>
                </a14:m>
                <a:r>
                  <a:rPr lang="en-US" dirty="0" smtClean="0"/>
                  <a:t> be the outcome variable (death rate in a month), </a:t>
                </a:r>
                <a14:m>
                  <m:oMath xmlns:m="http://schemas.openxmlformats.org/officeDocument/2006/math">
                    <m:r>
                      <a:rPr lang="nb-NO" b="1" i="1" smtClean="0">
                        <a:latin typeface="Cambria Math" panose="02040503050406030204" pitchFamily="18" charset="0"/>
                      </a:rPr>
                      <m:t>𝒂</m:t>
                    </m:r>
                  </m:oMath>
                </a14:m>
                <a:r>
                  <a:rPr lang="en-US" dirty="0" smtClean="0"/>
                  <a:t> the running variable (age), and </a:t>
                </a:r>
                <a14:m>
                  <m:oMath xmlns:m="http://schemas.openxmlformats.org/officeDocument/2006/math">
                    <m:sSub>
                      <m:sSubPr>
                        <m:ctrlPr>
                          <a:rPr lang="en-US" b="1" i="1" smtClean="0">
                            <a:latin typeface="Cambria Math" panose="02040503050406030204" pitchFamily="18" charset="0"/>
                          </a:rPr>
                        </m:ctrlPr>
                      </m:sSubPr>
                      <m:e>
                        <m:r>
                          <a:rPr lang="nb-NO" b="1" i="1" smtClean="0">
                            <a:latin typeface="Cambria Math" panose="02040503050406030204" pitchFamily="18" charset="0"/>
                          </a:rPr>
                          <m:t>𝑫</m:t>
                        </m:r>
                      </m:e>
                      <m:sub>
                        <m:r>
                          <a:rPr lang="nb-NO" b="1" i="1" smtClean="0">
                            <a:latin typeface="Cambria Math" panose="02040503050406030204" pitchFamily="18" charset="0"/>
                          </a:rPr>
                          <m:t>𝒂</m:t>
                        </m:r>
                      </m:sub>
                    </m:sSub>
                  </m:oMath>
                </a14:m>
                <a:r>
                  <a:rPr lang="en-US" dirty="0" smtClean="0"/>
                  <a:t> the treatment (legal access to alcohol) determined by the cutoff value, </a:t>
                </a:r>
                <a14:m>
                  <m:oMath xmlns:m="http://schemas.openxmlformats.org/officeDocument/2006/math">
                    <m:sSub>
                      <m:sSubPr>
                        <m:ctrlPr>
                          <a:rPr lang="en-US" b="1" i="1" smtClean="0">
                            <a:latin typeface="Cambria Math" panose="02040503050406030204" pitchFamily="18" charset="0"/>
                          </a:rPr>
                        </m:ctrlPr>
                      </m:sSubPr>
                      <m:e>
                        <m:r>
                          <a:rPr lang="nb-NO" b="1" i="1" smtClean="0">
                            <a:latin typeface="Cambria Math" panose="02040503050406030204" pitchFamily="18" charset="0"/>
                          </a:rPr>
                          <m:t>𝒂</m:t>
                        </m:r>
                      </m:e>
                      <m:sub>
                        <m:r>
                          <a:rPr lang="nb-NO" b="1" i="1" smtClean="0">
                            <a:latin typeface="Cambria Math" panose="02040503050406030204" pitchFamily="18" charset="0"/>
                          </a:rPr>
                          <m:t>𝟎</m:t>
                        </m:r>
                      </m:sub>
                    </m:sSub>
                  </m:oMath>
                </a14:m>
                <a:r>
                  <a:rPr lang="en-US" dirty="0" smtClean="0"/>
                  <a:t> (MLDA). </a:t>
                </a:r>
                <a:r>
                  <a:rPr lang="en-US" b="1" dirty="0" smtClean="0"/>
                  <a:t>Assuming linearity</a:t>
                </a:r>
                <a:r>
                  <a:rPr lang="en-US" dirty="0" smtClean="0"/>
                  <a:t> (like in Figure 4.2 of Angrist and </a:t>
                </a:r>
                <a:r>
                  <a:rPr lang="en-US" dirty="0" err="1" smtClean="0"/>
                  <a:t>Pischke</a:t>
                </a:r>
                <a:r>
                  <a:rPr lang="en-US" dirty="0"/>
                  <a:t> </a:t>
                </a:r>
                <a:r>
                  <a:rPr lang="en-US" dirty="0" smtClean="0"/>
                  <a:t>(2015)), the causal effect of treatment, </a:t>
                </a:r>
                <a14:m>
                  <m:oMath xmlns:m="http://schemas.openxmlformats.org/officeDocument/2006/math">
                    <m:r>
                      <a:rPr lang="en-US" b="1" i="1" smtClean="0">
                        <a:latin typeface="Cambria Math" panose="02040503050406030204" pitchFamily="18" charset="0"/>
                        <a:ea typeface="Cambria Math" panose="02040503050406030204" pitchFamily="18" charset="0"/>
                      </a:rPr>
                      <m:t>𝝆</m:t>
                    </m:r>
                  </m:oMath>
                </a14:m>
                <a:r>
                  <a:rPr lang="en-US" dirty="0" smtClean="0"/>
                  <a:t>, can be estimated from:</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nb-NO" sz="2000" b="0" i="1" smtClean="0">
                                  <a:latin typeface="Cambria Math" panose="02040503050406030204" pitchFamily="18" charset="0"/>
                                </a:rPr>
                                <m:t>𝑀</m:t>
                              </m:r>
                            </m:e>
                          </m:acc>
                        </m:e>
                        <m:sub>
                          <m:r>
                            <a:rPr lang="nb-NO" sz="2000" b="0" i="1" smtClean="0">
                              <a:latin typeface="Cambria Math" panose="02040503050406030204" pitchFamily="18" charset="0"/>
                            </a:rPr>
                            <m:t>𝑎</m:t>
                          </m:r>
                        </m:sub>
                      </m:sSub>
                      <m:r>
                        <a:rPr lang="nb-NO" sz="2000" b="0" i="1" smtClean="0">
                          <a:latin typeface="Cambria Math" panose="02040503050406030204" pitchFamily="18" charset="0"/>
                        </a:rPr>
                        <m:t>=</m:t>
                      </m:r>
                      <m:r>
                        <a:rPr lang="nb-NO" sz="2000" b="0" i="1" smtClean="0">
                          <a:latin typeface="Cambria Math" panose="02040503050406030204" pitchFamily="18" charset="0"/>
                          <a:ea typeface="Cambria Math" panose="02040503050406030204" pitchFamily="18" charset="0"/>
                        </a:rPr>
                        <m:t>𝛼</m:t>
                      </m:r>
                      <m:r>
                        <a:rPr lang="nb-NO" sz="2000" b="0" i="1" smtClean="0">
                          <a:latin typeface="Cambria Math" panose="02040503050406030204" pitchFamily="18" charset="0"/>
                          <a:ea typeface="Cambria Math" panose="02040503050406030204" pitchFamily="18" charset="0"/>
                        </a:rPr>
                        <m:t>+</m:t>
                      </m:r>
                      <m:r>
                        <a:rPr lang="nb-NO" sz="2000" b="0" i="1" smtClean="0">
                          <a:solidFill>
                            <a:srgbClr val="FF0000"/>
                          </a:solidFill>
                          <a:latin typeface="Cambria Math" panose="02040503050406030204" pitchFamily="18" charset="0"/>
                          <a:ea typeface="Cambria Math" panose="02040503050406030204" pitchFamily="18" charset="0"/>
                        </a:rPr>
                        <m:t>𝜌</m:t>
                      </m:r>
                      <m:sSub>
                        <m:sSubPr>
                          <m:ctrlPr>
                            <a:rPr lang="nb-NO" sz="2000" b="0" i="1" smtClean="0">
                              <a:latin typeface="Cambria Math" panose="02040503050406030204" pitchFamily="18" charset="0"/>
                              <a:ea typeface="Cambria Math" panose="02040503050406030204" pitchFamily="18" charset="0"/>
                            </a:rPr>
                          </m:ctrlPr>
                        </m:sSubPr>
                        <m:e>
                          <m:r>
                            <a:rPr lang="nb-NO" sz="2000" b="0" i="1" smtClean="0">
                              <a:latin typeface="Cambria Math" panose="02040503050406030204" pitchFamily="18" charset="0"/>
                              <a:ea typeface="Cambria Math" panose="02040503050406030204" pitchFamily="18" charset="0"/>
                            </a:rPr>
                            <m:t>𝐷</m:t>
                          </m:r>
                        </m:e>
                        <m:sub>
                          <m:r>
                            <a:rPr lang="nb-NO" sz="2000" b="0" i="1" smtClean="0">
                              <a:latin typeface="Cambria Math" panose="02040503050406030204" pitchFamily="18" charset="0"/>
                              <a:ea typeface="Cambria Math" panose="02040503050406030204" pitchFamily="18" charset="0"/>
                            </a:rPr>
                            <m:t>𝑎</m:t>
                          </m:r>
                        </m:sub>
                      </m:sSub>
                      <m:r>
                        <a:rPr lang="nb-NO" sz="2000" b="0" i="1" smtClean="0">
                          <a:latin typeface="Cambria Math" panose="02040503050406030204" pitchFamily="18" charset="0"/>
                          <a:ea typeface="Cambria Math" panose="02040503050406030204" pitchFamily="18" charset="0"/>
                        </a:rPr>
                        <m:t>+</m:t>
                      </m:r>
                      <m:r>
                        <a:rPr lang="nb-NO" sz="2000" b="0" i="1" smtClean="0">
                          <a:latin typeface="Cambria Math" panose="02040503050406030204" pitchFamily="18" charset="0"/>
                          <a:ea typeface="Cambria Math" panose="02040503050406030204" pitchFamily="18" charset="0"/>
                        </a:rPr>
                        <m:t>𝛾</m:t>
                      </m:r>
                      <m:r>
                        <a:rPr lang="nb-NO" sz="2000" b="0" i="1" smtClean="0">
                          <a:latin typeface="Cambria Math" panose="02040503050406030204" pitchFamily="18" charset="0"/>
                          <a:ea typeface="Cambria Math" panose="02040503050406030204" pitchFamily="18" charset="0"/>
                        </a:rPr>
                        <m:t>𝑎</m:t>
                      </m:r>
                      <m:r>
                        <a:rPr lang="nb-NO" sz="2000" b="0" i="1" smtClean="0">
                          <a:latin typeface="Cambria Math" panose="02040503050406030204" pitchFamily="18" charset="0"/>
                          <a:ea typeface="Cambria Math" panose="02040503050406030204" pitchFamily="18" charset="0"/>
                        </a:rPr>
                        <m:t>+</m:t>
                      </m:r>
                      <m:sSub>
                        <m:sSubPr>
                          <m:ctrlPr>
                            <a:rPr lang="nb-NO" sz="2000" b="0" i="1" smtClean="0">
                              <a:latin typeface="Cambria Math" panose="02040503050406030204" pitchFamily="18" charset="0"/>
                              <a:ea typeface="Cambria Math" panose="02040503050406030204" pitchFamily="18" charset="0"/>
                            </a:rPr>
                          </m:ctrlPr>
                        </m:sSubPr>
                        <m:e>
                          <m:r>
                            <a:rPr lang="nb-NO" sz="2000" b="0" i="1" smtClean="0">
                              <a:latin typeface="Cambria Math" panose="02040503050406030204" pitchFamily="18" charset="0"/>
                              <a:ea typeface="Cambria Math" panose="02040503050406030204" pitchFamily="18" charset="0"/>
                            </a:rPr>
                            <m:t>𝑒</m:t>
                          </m:r>
                        </m:e>
                        <m:sub>
                          <m:r>
                            <a:rPr lang="nb-NO" sz="2000" b="0" i="1" smtClean="0">
                              <a:latin typeface="Cambria Math" panose="02040503050406030204" pitchFamily="18" charset="0"/>
                              <a:ea typeface="Cambria Math" panose="02040503050406030204" pitchFamily="18" charset="0"/>
                            </a:rPr>
                            <m:t>𝑎</m:t>
                          </m:r>
                        </m:sub>
                      </m:sSub>
                    </m:oMath>
                  </m:oMathPara>
                </a14:m>
                <a:endParaRPr lang="en-US" dirty="0" smtClean="0"/>
              </a:p>
              <a:p>
                <a:r>
                  <a:rPr lang="en-US" dirty="0" smtClean="0"/>
                  <a:t>Effectively, we have regular lineal regression controlling for the linear trend of the running variable</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sz="half" idx="30"/>
              </p:nvPr>
            </p:nvSpPr>
            <p:spPr>
              <a:xfrm>
                <a:off x="380169" y="1704042"/>
                <a:ext cx="6503231" cy="4354559"/>
              </a:xfrm>
              <a:blipFill>
                <a:blip r:embed="rId2"/>
                <a:stretch>
                  <a:fillRect l="-2624" t="-2101" r="-4124" b="-560"/>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13</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10261600" y="2044481"/>
                <a:ext cx="5461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nb-NO" sz="2000" i="1">
                                  <a:latin typeface="Cambria Math" panose="02040503050406030204" pitchFamily="18" charset="0"/>
                                </a:rPr>
                                <m:t>𝑀</m:t>
                              </m:r>
                            </m:e>
                          </m:acc>
                        </m:e>
                        <m:sub>
                          <m:r>
                            <a:rPr lang="nb-NO" sz="2000" i="1">
                              <a:latin typeface="Cambria Math" panose="02040503050406030204" pitchFamily="18" charset="0"/>
                            </a:rPr>
                            <m:t>𝑎</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0261600" y="2044481"/>
                <a:ext cx="546100"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99450" y="2031535"/>
                <a:ext cx="5461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nb-NO" sz="2000" b="0" i="1" smtClean="0">
                              <a:latin typeface="Cambria Math" panose="02040503050406030204" pitchFamily="18" charset="0"/>
                            </a:rPr>
                            <m:t>𝐷</m:t>
                          </m:r>
                        </m:e>
                        <m:sub>
                          <m:r>
                            <a:rPr lang="nb-NO" sz="2000" i="1">
                              <a:latin typeface="Cambria Math" panose="02040503050406030204" pitchFamily="18" charset="0"/>
                            </a:rPr>
                            <m:t>𝑎</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299450" y="2031535"/>
                <a:ext cx="54610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299450" y="1156685"/>
                <a:ext cx="5461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000" i="1" smtClean="0">
                          <a:latin typeface="Cambria Math" panose="02040503050406030204" pitchFamily="18" charset="0"/>
                        </a:rPr>
                        <m:t>𝑎</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8299450" y="1156685"/>
                <a:ext cx="546100" cy="400110"/>
              </a:xfrm>
              <a:prstGeom prst="rect">
                <a:avLst/>
              </a:prstGeom>
              <a:blipFill>
                <a:blip r:embed="rId5"/>
                <a:stretch>
                  <a:fillRect/>
                </a:stretch>
              </a:blipFill>
            </p:spPr>
            <p:txBody>
              <a:bodyPr/>
              <a:lstStyle/>
              <a:p>
                <a:r>
                  <a:rPr lang="en-US">
                    <a:noFill/>
                  </a:rPr>
                  <a:t> </a:t>
                </a:r>
              </a:p>
            </p:txBody>
          </p:sp>
        </mc:Fallback>
      </mc:AlternateContent>
      <p:cxnSp>
        <p:nvCxnSpPr>
          <p:cNvPr id="13" name="Straight Arrow Connector 12"/>
          <p:cNvCxnSpPr>
            <a:stCxn id="11" idx="3"/>
            <a:endCxn id="9" idx="0"/>
          </p:cNvCxnSpPr>
          <p:nvPr/>
        </p:nvCxnSpPr>
        <p:spPr>
          <a:xfrm>
            <a:off x="8845550" y="1356740"/>
            <a:ext cx="1689100" cy="687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0" idx="3"/>
            <a:endCxn id="9" idx="1"/>
          </p:cNvCxnSpPr>
          <p:nvPr/>
        </p:nvCxnSpPr>
        <p:spPr>
          <a:xfrm>
            <a:off x="8845550" y="2231590"/>
            <a:ext cx="1416050" cy="12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9280525" y="2175592"/>
                <a:ext cx="5461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000" i="1" smtClean="0">
                          <a:solidFill>
                            <a:srgbClr val="FF0000"/>
                          </a:solidFill>
                          <a:latin typeface="Cambria Math" panose="02040503050406030204" pitchFamily="18" charset="0"/>
                          <a:ea typeface="Cambria Math" panose="02040503050406030204" pitchFamily="18" charset="0"/>
                        </a:rPr>
                        <m:t>𝜌</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9280525" y="2175592"/>
                <a:ext cx="546100" cy="4001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9461500" y="1281171"/>
                <a:ext cx="5461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000" i="1" smtClean="0">
                          <a:latin typeface="Cambria Math" panose="02040503050406030204" pitchFamily="18" charset="0"/>
                          <a:ea typeface="Cambria Math" panose="02040503050406030204" pitchFamily="18" charset="0"/>
                        </a:rPr>
                        <m:t>𝛾</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9461500" y="1281171"/>
                <a:ext cx="546100" cy="400110"/>
              </a:xfrm>
              <a:prstGeom prst="rect">
                <a:avLst/>
              </a:prstGeom>
              <a:blipFill>
                <a:blip r:embed="rId7"/>
                <a:stretch>
                  <a:fillRect b="-7576"/>
                </a:stretch>
              </a:blipFill>
            </p:spPr>
            <p:txBody>
              <a:bodyPr/>
              <a:lstStyle/>
              <a:p>
                <a:r>
                  <a:rPr lang="en-US">
                    <a:noFill/>
                  </a:rPr>
                  <a:t> </a:t>
                </a:r>
              </a:p>
            </p:txBody>
          </p:sp>
        </mc:Fallback>
      </mc:AlternateContent>
      <p:cxnSp>
        <p:nvCxnSpPr>
          <p:cNvPr id="20" name="Straight Arrow Connector 19"/>
          <p:cNvCxnSpPr>
            <a:stCxn id="11" idx="2"/>
            <a:endCxn id="10" idx="0"/>
          </p:cNvCxnSpPr>
          <p:nvPr/>
        </p:nvCxnSpPr>
        <p:spPr>
          <a:xfrm>
            <a:off x="8572500" y="1556795"/>
            <a:ext cx="0" cy="474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7124700" y="3653321"/>
            <a:ext cx="4467225" cy="400110"/>
          </a:xfrm>
          <a:prstGeom prst="rect">
            <a:avLst/>
          </a:prstGeom>
          <a:noFill/>
        </p:spPr>
        <p:txBody>
          <a:bodyPr wrap="square" rtlCol="0">
            <a:spAutoFit/>
          </a:bodyPr>
          <a:lstStyle/>
          <a:p>
            <a:pPr algn="ctr"/>
            <a:r>
              <a:rPr lang="en-US" sz="2000" dirty="0" smtClean="0">
                <a:solidFill>
                  <a:srgbClr val="00B050"/>
                </a:solidFill>
              </a:rPr>
              <a:t>What about OVB?</a:t>
            </a:r>
          </a:p>
        </p:txBody>
      </p:sp>
      <mc:AlternateContent xmlns:mc="http://schemas.openxmlformats.org/markup-compatibility/2006" xmlns:a14="http://schemas.microsoft.com/office/drawing/2010/main">
        <mc:Choice Requires="a14">
          <p:sp>
            <p:nvSpPr>
              <p:cNvPr id="22" name="TextBox 21"/>
              <p:cNvSpPr txBox="1"/>
              <p:nvPr/>
            </p:nvSpPr>
            <p:spPr>
              <a:xfrm>
                <a:off x="9280525" y="2774227"/>
                <a:ext cx="5461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000" b="0" i="1" smtClean="0">
                          <a:solidFill>
                            <a:srgbClr val="00B050"/>
                          </a:solidFill>
                          <a:latin typeface="Cambria Math" panose="02040503050406030204" pitchFamily="18" charset="0"/>
                        </a:rPr>
                        <m:t>𝑈</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9280525" y="2774227"/>
                <a:ext cx="546100" cy="400110"/>
              </a:xfrm>
              <a:prstGeom prst="rect">
                <a:avLst/>
              </a:prstGeom>
              <a:blipFill>
                <a:blip r:embed="rId8"/>
                <a:stretch>
                  <a:fillRect/>
                </a:stretch>
              </a:blipFill>
            </p:spPr>
            <p:txBody>
              <a:bodyPr/>
              <a:lstStyle/>
              <a:p>
                <a:r>
                  <a:rPr lang="en-US">
                    <a:noFill/>
                  </a:rPr>
                  <a:t> </a:t>
                </a:r>
              </a:p>
            </p:txBody>
          </p:sp>
        </mc:Fallback>
      </mc:AlternateContent>
      <p:cxnSp>
        <p:nvCxnSpPr>
          <p:cNvPr id="24" name="Straight Arrow Connector 23"/>
          <p:cNvCxnSpPr>
            <a:stCxn id="22" idx="1"/>
            <a:endCxn id="10" idx="2"/>
          </p:cNvCxnSpPr>
          <p:nvPr/>
        </p:nvCxnSpPr>
        <p:spPr>
          <a:xfrm flipH="1" flipV="1">
            <a:off x="8572500" y="2431645"/>
            <a:ext cx="708025" cy="542637"/>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3"/>
            <a:endCxn id="9" idx="2"/>
          </p:cNvCxnSpPr>
          <p:nvPr/>
        </p:nvCxnSpPr>
        <p:spPr>
          <a:xfrm flipV="1">
            <a:off x="9826625" y="2444591"/>
            <a:ext cx="708025" cy="529691"/>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7124699" y="4053431"/>
                <a:ext cx="4467225" cy="1892826"/>
              </a:xfrm>
              <a:prstGeom prst="rect">
                <a:avLst/>
              </a:prstGeom>
              <a:noFill/>
            </p:spPr>
            <p:txBody>
              <a:bodyPr wrap="square" rtlCol="0">
                <a:spAutoFit/>
              </a:bodyPr>
              <a:lstStyle/>
              <a:p>
                <a:pPr marL="342900" indent="-342900">
                  <a:buFont typeface="Arial" panose="020B0604020202020204" pitchFamily="34" charset="0"/>
                  <a:buChar char="•"/>
                </a:pPr>
                <a:r>
                  <a:rPr lang="en-US" sz="1800" dirty="0"/>
                  <a:t>If OVB, the estimate of</a:t>
                </a:r>
                <a:r>
                  <a:rPr lang="nb-NO" sz="1800" dirty="0"/>
                  <a:t> </a:t>
                </a:r>
                <a14:m>
                  <m:oMath xmlns:m="http://schemas.openxmlformats.org/officeDocument/2006/math">
                    <m:r>
                      <a:rPr lang="nb-NO" sz="1800" i="1">
                        <a:latin typeface="Cambria Math" panose="02040503050406030204" pitchFamily="18" charset="0"/>
                        <a:ea typeface="Cambria Math" panose="02040503050406030204" pitchFamily="18" charset="0"/>
                      </a:rPr>
                      <m:t>𝜌</m:t>
                    </m:r>
                  </m:oMath>
                </a14:m>
                <a:r>
                  <a:rPr lang="en-US" sz="1800" dirty="0"/>
                  <a:t> would depend on the correlation of </a:t>
                </a:r>
                <a14:m>
                  <m:oMath xmlns:m="http://schemas.openxmlformats.org/officeDocument/2006/math">
                    <m:sSub>
                      <m:sSubPr>
                        <m:ctrlPr>
                          <a:rPr lang="en-US" sz="1800" i="1">
                            <a:latin typeface="Cambria Math" panose="02040503050406030204" pitchFamily="18" charset="0"/>
                          </a:rPr>
                        </m:ctrlPr>
                      </m:sSubPr>
                      <m:e>
                        <m:r>
                          <a:rPr lang="nb-NO" sz="1800" i="1">
                            <a:latin typeface="Cambria Math" panose="02040503050406030204" pitchFamily="18" charset="0"/>
                          </a:rPr>
                          <m:t>𝐷</m:t>
                        </m:r>
                      </m:e>
                      <m:sub>
                        <m:r>
                          <a:rPr lang="nb-NO" sz="1800" i="1">
                            <a:latin typeface="Cambria Math" panose="02040503050406030204" pitchFamily="18" charset="0"/>
                          </a:rPr>
                          <m:t>𝑎</m:t>
                        </m:r>
                      </m:sub>
                    </m:sSub>
                  </m:oMath>
                </a14:m>
                <a:r>
                  <a:rPr lang="en-US" sz="1800" dirty="0"/>
                  <a:t> with </a:t>
                </a:r>
                <a14:m>
                  <m:oMath xmlns:m="http://schemas.openxmlformats.org/officeDocument/2006/math">
                    <m:r>
                      <a:rPr lang="nb-NO" sz="1800" i="1">
                        <a:latin typeface="Cambria Math" panose="02040503050406030204" pitchFamily="18" charset="0"/>
                      </a:rPr>
                      <m:t>𝑈</m:t>
                    </m:r>
                  </m:oMath>
                </a14:m>
                <a:r>
                  <a:rPr lang="en-US" sz="1800" dirty="0"/>
                  <a:t>. </a:t>
                </a:r>
              </a:p>
              <a:p>
                <a:pPr marL="342900" indent="-342900">
                  <a:buFont typeface="Arial" panose="020B0604020202020204" pitchFamily="34" charset="0"/>
                  <a:buChar char="•"/>
                </a:pPr>
                <a:r>
                  <a:rPr lang="en-US" sz="1800" dirty="0"/>
                  <a:t>BUT, by definition, </a:t>
                </a:r>
                <a14:m>
                  <m:oMath xmlns:m="http://schemas.openxmlformats.org/officeDocument/2006/math">
                    <m:sSub>
                      <m:sSubPr>
                        <m:ctrlPr>
                          <a:rPr lang="en-US" sz="1800" i="1">
                            <a:latin typeface="Cambria Math" panose="02040503050406030204" pitchFamily="18" charset="0"/>
                          </a:rPr>
                        </m:ctrlPr>
                      </m:sSubPr>
                      <m:e>
                        <m:r>
                          <a:rPr lang="nb-NO" sz="1800" i="1">
                            <a:latin typeface="Cambria Math" panose="02040503050406030204" pitchFamily="18" charset="0"/>
                          </a:rPr>
                          <m:t>𝐷</m:t>
                        </m:r>
                      </m:e>
                      <m:sub>
                        <m:r>
                          <a:rPr lang="nb-NO" sz="1800" i="1">
                            <a:latin typeface="Cambria Math" panose="02040503050406030204" pitchFamily="18" charset="0"/>
                          </a:rPr>
                          <m:t>𝑎</m:t>
                        </m:r>
                      </m:sub>
                    </m:sSub>
                  </m:oMath>
                </a14:m>
                <a:r>
                  <a:rPr lang="en-US" sz="1800" dirty="0"/>
                  <a:t> is function solely of </a:t>
                </a:r>
                <a14:m>
                  <m:oMath xmlns:m="http://schemas.openxmlformats.org/officeDocument/2006/math">
                    <m:r>
                      <a:rPr lang="nb-NO" sz="1800" i="1">
                        <a:latin typeface="Cambria Math" panose="02040503050406030204" pitchFamily="18" charset="0"/>
                      </a:rPr>
                      <m:t>𝑎</m:t>
                    </m:r>
                  </m:oMath>
                </a14:m>
                <a:r>
                  <a:rPr lang="en-US" sz="1800" dirty="0"/>
                  <a:t>. That is, if the effect of </a:t>
                </a:r>
                <a14:m>
                  <m:oMath xmlns:m="http://schemas.openxmlformats.org/officeDocument/2006/math">
                    <m:r>
                      <a:rPr lang="nb-NO" sz="1800" i="1">
                        <a:latin typeface="Cambria Math" panose="02040503050406030204" pitchFamily="18" charset="0"/>
                      </a:rPr>
                      <m:t>𝑎</m:t>
                    </m:r>
                  </m:oMath>
                </a14:m>
                <a:r>
                  <a:rPr lang="en-US" sz="1800" dirty="0"/>
                  <a:t> is adequately represented by our function, there is no OVB</a:t>
                </a:r>
              </a:p>
              <a:p>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7124699" y="4053431"/>
                <a:ext cx="4467225" cy="1892826"/>
              </a:xfrm>
              <a:prstGeom prst="rect">
                <a:avLst/>
              </a:prstGeom>
              <a:blipFill>
                <a:blip r:embed="rId9"/>
                <a:stretch>
                  <a:fillRect l="-955" t="-1935" r="-2183"/>
                </a:stretch>
              </a:blipFill>
            </p:spPr>
            <p:txBody>
              <a:bodyPr/>
              <a:lstStyle/>
              <a:p>
                <a:r>
                  <a:rPr lang="en-US">
                    <a:noFill/>
                  </a:rPr>
                  <a:t> </a:t>
                </a:r>
              </a:p>
            </p:txBody>
          </p:sp>
        </mc:Fallback>
      </mc:AlternateContent>
      <p:sp>
        <p:nvSpPr>
          <p:cNvPr id="19" name="TextBox 18"/>
          <p:cNvSpPr txBox="1"/>
          <p:nvPr/>
        </p:nvSpPr>
        <p:spPr>
          <a:xfrm>
            <a:off x="5025104" y="6148859"/>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spTree>
    <p:extLst>
      <p:ext uri="{BB962C8B-B14F-4D97-AF65-F5344CB8AC3E}">
        <p14:creationId xmlns:p14="http://schemas.microsoft.com/office/powerpoint/2010/main" val="331013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par>
                                <p:cTn id="24" presetID="10" presetClass="exit" presetSubtype="0" fill="hold" nodeType="with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Birthdays and Funerals</a:t>
            </a:r>
            <a:endParaRPr lang="en-US" dirty="0"/>
          </a:p>
        </p:txBody>
      </p:sp>
      <p:sp>
        <p:nvSpPr>
          <p:cNvPr id="7" name="Subtitle 6"/>
          <p:cNvSpPr>
            <a:spLocks noGrp="1"/>
          </p:cNvSpPr>
          <p:nvPr>
            <p:ph type="subTitle" idx="13"/>
          </p:nvPr>
        </p:nvSpPr>
        <p:spPr/>
        <p:txBody>
          <a:bodyPr/>
          <a:lstStyle/>
          <a:p>
            <a:r>
              <a:rPr lang="en-US" b="1" dirty="0" smtClean="0"/>
              <a:t>RD Formalization: Non-linear trends</a:t>
            </a:r>
            <a:endParaRPr lang="en-US" b="1" dirty="0"/>
          </a:p>
        </p:txBody>
      </p:sp>
      <mc:AlternateContent xmlns:mc="http://schemas.openxmlformats.org/markup-compatibility/2006" xmlns:a14="http://schemas.microsoft.com/office/drawing/2010/main">
        <mc:Choice Requires="a14">
          <p:sp>
            <p:nvSpPr>
              <p:cNvPr id="8" name="Content Placeholder 7"/>
              <p:cNvSpPr>
                <a:spLocks noGrp="1"/>
              </p:cNvSpPr>
              <p:nvPr>
                <p:ph sz="half" idx="30"/>
              </p:nvPr>
            </p:nvSpPr>
            <p:spPr>
              <a:xfrm>
                <a:off x="380169" y="1704042"/>
                <a:ext cx="6268459" cy="4354559"/>
              </a:xfrm>
            </p:spPr>
            <p:txBody>
              <a:bodyPr anchor="ctr"/>
              <a:lstStyle/>
              <a:p>
                <a:r>
                  <a:rPr lang="en-US" sz="2000" dirty="0" smtClean="0"/>
                  <a:t>RDDs core boils down to (using the notation from our example) measuring: </a:t>
                </a:r>
              </a:p>
              <a:p>
                <a:pPr marL="0" indent="0">
                  <a:buNone/>
                </a:pPr>
                <a14:m>
                  <m:oMathPara xmlns:m="http://schemas.openxmlformats.org/officeDocument/2006/math">
                    <m:oMathParaPr>
                      <m:jc m:val="centerGroup"/>
                    </m:oMathParaPr>
                    <m:oMath xmlns:m="http://schemas.openxmlformats.org/officeDocument/2006/math">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lim</m:t>
                              </m:r>
                            </m:e>
                            <m:lim>
                              <m:r>
                                <a:rPr lang="nb-NO" sz="1800" i="1">
                                  <a:latin typeface="Cambria Math" panose="02040503050406030204" pitchFamily="18" charset="0"/>
                                </a:rPr>
                                <m:t>𝑎</m:t>
                              </m:r>
                              <m:r>
                                <a:rPr lang="nb-NO" sz="1800" i="1">
                                  <a:latin typeface="Cambria Math" panose="02040503050406030204" pitchFamily="18" charset="0"/>
                                </a:rPr>
                                <m:t>→</m:t>
                              </m:r>
                              <m:sSubSup>
                                <m:sSubSupPr>
                                  <m:ctrlPr>
                                    <a:rPr lang="nb-NO" sz="1800" i="1">
                                      <a:latin typeface="Cambria Math" panose="02040503050406030204" pitchFamily="18" charset="0"/>
                                    </a:rPr>
                                  </m:ctrlPr>
                                </m:sSubSupPr>
                                <m:e>
                                  <m:r>
                                    <a:rPr lang="nb-NO" sz="1800" i="1">
                                      <a:latin typeface="Cambria Math" panose="02040503050406030204" pitchFamily="18" charset="0"/>
                                    </a:rPr>
                                    <m:t>𝑎</m:t>
                                  </m:r>
                                </m:e>
                                <m:sub>
                                  <m:r>
                                    <a:rPr lang="nb-NO" sz="1800" i="1">
                                      <a:latin typeface="Cambria Math" panose="02040503050406030204" pitchFamily="18" charset="0"/>
                                    </a:rPr>
                                    <m:t>0</m:t>
                                  </m:r>
                                </m:sub>
                                <m:sup>
                                  <m:r>
                                    <a:rPr lang="nb-NO" sz="1800" b="0" i="1" smtClean="0">
                                      <a:latin typeface="Cambria Math" panose="02040503050406030204" pitchFamily="18" charset="0"/>
                                    </a:rPr>
                                    <m:t>+</m:t>
                                  </m:r>
                                </m:sup>
                              </m:sSubSup>
                            </m:lim>
                          </m:limLow>
                        </m:fName>
                        <m:e>
                          <m:acc>
                            <m:accPr>
                              <m:chr m:val="̂"/>
                              <m:ctrlPr>
                                <a:rPr lang="nb-NO"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acc>
                                    <m:accPr>
                                      <m:chr m:val="̅"/>
                                      <m:ctrlPr>
                                        <a:rPr lang="en-US" sz="1800" i="1">
                                          <a:latin typeface="Cambria Math" panose="02040503050406030204" pitchFamily="18" charset="0"/>
                                        </a:rPr>
                                      </m:ctrlPr>
                                    </m:accPr>
                                    <m:e>
                                      <m:r>
                                        <a:rPr lang="nb-NO" sz="1800" i="1">
                                          <a:latin typeface="Cambria Math" panose="02040503050406030204" pitchFamily="18" charset="0"/>
                                        </a:rPr>
                                        <m:t>𝑀</m:t>
                                      </m:r>
                                    </m:e>
                                  </m:acc>
                                </m:e>
                                <m:sub>
                                  <m:r>
                                    <a:rPr lang="nb-NO" sz="1800" i="1">
                                      <a:latin typeface="Cambria Math" panose="02040503050406030204" pitchFamily="18" charset="0"/>
                                    </a:rPr>
                                    <m:t>𝑎</m:t>
                                  </m:r>
                                </m:sub>
                              </m:sSub>
                            </m:e>
                          </m:acc>
                          <m:r>
                            <a:rPr lang="nb-NO" sz="1800" b="0" i="1" smtClean="0">
                              <a:latin typeface="Cambria Math" panose="02040503050406030204" pitchFamily="18" charset="0"/>
                            </a:rPr>
                            <m:t>−</m:t>
                          </m:r>
                        </m:e>
                      </m:func>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lim</m:t>
                              </m:r>
                            </m:e>
                            <m:lim>
                              <m:r>
                                <a:rPr lang="nb-NO" sz="1800" i="1">
                                  <a:latin typeface="Cambria Math" panose="02040503050406030204" pitchFamily="18" charset="0"/>
                                </a:rPr>
                                <m:t>𝑎</m:t>
                              </m:r>
                              <m:r>
                                <a:rPr lang="nb-NO" sz="1800" i="1">
                                  <a:latin typeface="Cambria Math" panose="02040503050406030204" pitchFamily="18" charset="0"/>
                                </a:rPr>
                                <m:t>→</m:t>
                              </m:r>
                              <m:sSubSup>
                                <m:sSubSupPr>
                                  <m:ctrlPr>
                                    <a:rPr lang="nb-NO" sz="1800" i="1">
                                      <a:latin typeface="Cambria Math" panose="02040503050406030204" pitchFamily="18" charset="0"/>
                                    </a:rPr>
                                  </m:ctrlPr>
                                </m:sSubSupPr>
                                <m:e>
                                  <m:r>
                                    <a:rPr lang="nb-NO" sz="1800" i="1">
                                      <a:latin typeface="Cambria Math" panose="02040503050406030204" pitchFamily="18" charset="0"/>
                                    </a:rPr>
                                    <m:t>𝑎</m:t>
                                  </m:r>
                                </m:e>
                                <m:sub>
                                  <m:r>
                                    <a:rPr lang="nb-NO" sz="1800" i="1">
                                      <a:latin typeface="Cambria Math" panose="02040503050406030204" pitchFamily="18" charset="0"/>
                                    </a:rPr>
                                    <m:t>0</m:t>
                                  </m:r>
                                </m:sub>
                                <m:sup>
                                  <m:r>
                                    <a:rPr lang="nb-NO" sz="1800" b="0" i="1" smtClean="0">
                                      <a:latin typeface="Cambria Math" panose="02040503050406030204" pitchFamily="18" charset="0"/>
                                    </a:rPr>
                                    <m:t>−</m:t>
                                  </m:r>
                                </m:sup>
                              </m:sSubSup>
                            </m:lim>
                          </m:limLow>
                        </m:fName>
                        <m:e>
                          <m:acc>
                            <m:accPr>
                              <m:chr m:val="̂"/>
                              <m:ctrlPr>
                                <a:rPr lang="nb-NO" sz="1800" i="1">
                                  <a:latin typeface="Cambria Math" panose="02040503050406030204" pitchFamily="18" charset="0"/>
                                </a:rPr>
                              </m:ctrlPr>
                            </m:acc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nb-NO" sz="1800" i="1">
                                          <a:latin typeface="Cambria Math" panose="02040503050406030204" pitchFamily="18" charset="0"/>
                                        </a:rPr>
                                        <m:t>𝑀</m:t>
                                      </m:r>
                                    </m:e>
                                  </m:acc>
                                </m:e>
                                <m:sub>
                                  <m:r>
                                    <a:rPr lang="nb-NO" sz="1800" i="1">
                                      <a:latin typeface="Cambria Math" panose="02040503050406030204" pitchFamily="18" charset="0"/>
                                    </a:rPr>
                                    <m:t>𝑎</m:t>
                                  </m:r>
                                </m:sub>
                              </m:sSub>
                            </m:e>
                          </m:acc>
                        </m:e>
                      </m:func>
                    </m:oMath>
                  </m:oMathPara>
                </a14:m>
                <a:endParaRPr lang="en-US" sz="2000" dirty="0" smtClean="0"/>
              </a:p>
              <a:p>
                <a:pPr>
                  <a:spcAft>
                    <a:spcPts val="600"/>
                  </a:spcAft>
                </a:pPr>
                <a:r>
                  <a:rPr lang="en-US" sz="2000" dirty="0" smtClean="0"/>
                  <a:t>For this measure to be precise, the relation between outcome and running variable has to be precise. </a:t>
                </a:r>
              </a:p>
              <a:p>
                <a:pPr>
                  <a:spcAft>
                    <a:spcPts val="600"/>
                  </a:spcAft>
                </a:pPr>
                <a:r>
                  <a:rPr lang="en-US" sz="2000" dirty="0" smtClean="0"/>
                  <a:t>For example, we can estimate the causal effect of treatment in panel B of figure 4.3 (Angrist et al., 2015, p. 154) with a regression of the form </a:t>
                </a:r>
                <a:r>
                  <a:rPr lang="en-US" sz="2000" dirty="0" smtClean="0">
                    <a:solidFill>
                      <a:srgbClr val="00B050"/>
                    </a:solidFill>
                  </a:rPr>
                  <a:t>(?)</a:t>
                </a:r>
                <a:r>
                  <a:rPr lang="en-US" sz="2000" dirty="0" smtClean="0"/>
                  <a:t>:</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nb-NO" sz="1800" i="1">
                                  <a:latin typeface="Cambria Math" panose="02040503050406030204" pitchFamily="18" charset="0"/>
                                </a:rPr>
                                <m:t>𝑀</m:t>
                              </m:r>
                            </m:e>
                          </m:acc>
                        </m:e>
                        <m:sub>
                          <m:r>
                            <a:rPr lang="nb-NO" sz="1800" i="1">
                              <a:latin typeface="Cambria Math" panose="02040503050406030204" pitchFamily="18" charset="0"/>
                            </a:rPr>
                            <m:t>𝑎</m:t>
                          </m:r>
                        </m:sub>
                      </m:sSub>
                      <m:r>
                        <a:rPr lang="nb-NO" sz="1800" i="1">
                          <a:latin typeface="Cambria Math" panose="02040503050406030204" pitchFamily="18" charset="0"/>
                        </a:rPr>
                        <m:t>=</m:t>
                      </m:r>
                      <m:r>
                        <a:rPr lang="nb-NO" sz="1800" i="1">
                          <a:latin typeface="Cambria Math" panose="02040503050406030204" pitchFamily="18" charset="0"/>
                          <a:ea typeface="Cambria Math" panose="02040503050406030204" pitchFamily="18" charset="0"/>
                        </a:rPr>
                        <m:t>𝛼</m:t>
                      </m:r>
                      <m:r>
                        <a:rPr lang="nb-NO" sz="1800" i="1">
                          <a:latin typeface="Cambria Math" panose="02040503050406030204" pitchFamily="18" charset="0"/>
                          <a:ea typeface="Cambria Math" panose="02040503050406030204" pitchFamily="18" charset="0"/>
                        </a:rPr>
                        <m:t>+</m:t>
                      </m:r>
                      <m:r>
                        <a:rPr lang="nb-NO" sz="1800" i="1">
                          <a:solidFill>
                            <a:srgbClr val="FF0000"/>
                          </a:solidFill>
                          <a:latin typeface="Cambria Math" panose="02040503050406030204" pitchFamily="18" charset="0"/>
                          <a:ea typeface="Cambria Math" panose="02040503050406030204" pitchFamily="18" charset="0"/>
                        </a:rPr>
                        <m:t>𝜌</m:t>
                      </m:r>
                      <m:sSub>
                        <m:sSubPr>
                          <m:ctrlPr>
                            <a:rPr lang="nb-NO" sz="1800" i="1">
                              <a:latin typeface="Cambria Math" panose="02040503050406030204" pitchFamily="18" charset="0"/>
                              <a:ea typeface="Cambria Math" panose="02040503050406030204" pitchFamily="18" charset="0"/>
                            </a:rPr>
                          </m:ctrlPr>
                        </m:sSubPr>
                        <m:e>
                          <m:r>
                            <a:rPr lang="nb-NO" sz="1800" i="1">
                              <a:latin typeface="Cambria Math" panose="02040503050406030204" pitchFamily="18" charset="0"/>
                              <a:ea typeface="Cambria Math" panose="02040503050406030204" pitchFamily="18" charset="0"/>
                            </a:rPr>
                            <m:t>𝐷</m:t>
                          </m:r>
                        </m:e>
                        <m:sub>
                          <m:r>
                            <a:rPr lang="nb-NO" sz="1800" i="1">
                              <a:latin typeface="Cambria Math" panose="02040503050406030204" pitchFamily="18" charset="0"/>
                              <a:ea typeface="Cambria Math" panose="02040503050406030204" pitchFamily="18" charset="0"/>
                            </a:rPr>
                            <m:t>𝑎</m:t>
                          </m:r>
                        </m:sub>
                      </m:sSub>
                      <m:r>
                        <a:rPr lang="nb-NO" sz="1800" i="1">
                          <a:latin typeface="Cambria Math" panose="02040503050406030204" pitchFamily="18" charset="0"/>
                          <a:ea typeface="Cambria Math" panose="02040503050406030204" pitchFamily="18" charset="0"/>
                        </a:rPr>
                        <m:t>+</m:t>
                      </m:r>
                      <m:sSub>
                        <m:sSubPr>
                          <m:ctrlPr>
                            <a:rPr lang="nb-NO" sz="1800" i="1" smtClean="0">
                              <a:latin typeface="Cambria Math" panose="02040503050406030204" pitchFamily="18" charset="0"/>
                              <a:ea typeface="Cambria Math" panose="02040503050406030204" pitchFamily="18" charset="0"/>
                            </a:rPr>
                          </m:ctrlPr>
                        </m:sSubPr>
                        <m:e>
                          <m:r>
                            <a:rPr lang="nb-NO" sz="1800" i="1">
                              <a:latin typeface="Cambria Math" panose="02040503050406030204" pitchFamily="18" charset="0"/>
                              <a:ea typeface="Cambria Math" panose="02040503050406030204" pitchFamily="18" charset="0"/>
                            </a:rPr>
                            <m:t>𝛾</m:t>
                          </m:r>
                        </m:e>
                        <m:sub>
                          <m:r>
                            <a:rPr lang="nb-NO" sz="1800" b="0" i="1" smtClean="0">
                              <a:latin typeface="Cambria Math" panose="02040503050406030204" pitchFamily="18" charset="0"/>
                              <a:ea typeface="Cambria Math" panose="02040503050406030204" pitchFamily="18" charset="0"/>
                            </a:rPr>
                            <m:t>1</m:t>
                          </m:r>
                        </m:sub>
                      </m:sSub>
                      <m:r>
                        <a:rPr lang="nb-NO" sz="1800" i="1">
                          <a:latin typeface="Cambria Math" panose="02040503050406030204" pitchFamily="18" charset="0"/>
                          <a:ea typeface="Cambria Math" panose="02040503050406030204" pitchFamily="18" charset="0"/>
                        </a:rPr>
                        <m:t>𝑎</m:t>
                      </m:r>
                      <m:r>
                        <a:rPr lang="nb-NO" sz="1800" b="0" i="1" smtClean="0">
                          <a:latin typeface="Cambria Math" panose="02040503050406030204" pitchFamily="18" charset="0"/>
                          <a:ea typeface="Cambria Math" panose="02040503050406030204" pitchFamily="18" charset="0"/>
                        </a:rPr>
                        <m:t>+</m:t>
                      </m:r>
                      <m:sSub>
                        <m:sSubPr>
                          <m:ctrlPr>
                            <a:rPr lang="nb-NO" sz="1800" b="1" i="1" smtClean="0">
                              <a:latin typeface="Cambria Math" panose="02040503050406030204" pitchFamily="18" charset="0"/>
                              <a:ea typeface="Cambria Math" panose="02040503050406030204" pitchFamily="18" charset="0"/>
                            </a:rPr>
                          </m:ctrlPr>
                        </m:sSubPr>
                        <m:e>
                          <m:r>
                            <a:rPr lang="nb-NO" sz="1800" b="1" i="1" smtClean="0">
                              <a:latin typeface="Cambria Math" panose="02040503050406030204" pitchFamily="18" charset="0"/>
                              <a:ea typeface="Cambria Math" panose="02040503050406030204" pitchFamily="18" charset="0"/>
                            </a:rPr>
                            <m:t>𝜸</m:t>
                          </m:r>
                        </m:e>
                        <m:sub>
                          <m:r>
                            <a:rPr lang="nb-NO" sz="1800" b="1" i="1" smtClean="0">
                              <a:latin typeface="Cambria Math" panose="02040503050406030204" pitchFamily="18" charset="0"/>
                              <a:ea typeface="Cambria Math" panose="02040503050406030204" pitchFamily="18" charset="0"/>
                            </a:rPr>
                            <m:t>𝟐</m:t>
                          </m:r>
                        </m:sub>
                      </m:sSub>
                      <m:sSup>
                        <m:sSupPr>
                          <m:ctrlPr>
                            <a:rPr lang="nb-NO" sz="1800" b="1" i="1" smtClean="0">
                              <a:latin typeface="Cambria Math" panose="02040503050406030204" pitchFamily="18" charset="0"/>
                              <a:ea typeface="Cambria Math" panose="02040503050406030204" pitchFamily="18" charset="0"/>
                            </a:rPr>
                          </m:ctrlPr>
                        </m:sSupPr>
                        <m:e>
                          <m:r>
                            <a:rPr lang="nb-NO" sz="1800" b="1" i="1" smtClean="0">
                              <a:latin typeface="Cambria Math" panose="02040503050406030204" pitchFamily="18" charset="0"/>
                              <a:ea typeface="Cambria Math" panose="02040503050406030204" pitchFamily="18" charset="0"/>
                            </a:rPr>
                            <m:t>𝒂</m:t>
                          </m:r>
                        </m:e>
                        <m:sup>
                          <m:r>
                            <a:rPr lang="nb-NO" sz="1800" b="1" i="1" smtClean="0">
                              <a:latin typeface="Cambria Math" panose="02040503050406030204" pitchFamily="18" charset="0"/>
                              <a:ea typeface="Cambria Math" panose="02040503050406030204" pitchFamily="18" charset="0"/>
                            </a:rPr>
                            <m:t>𝟐</m:t>
                          </m:r>
                        </m:sup>
                      </m:sSup>
                      <m:r>
                        <a:rPr lang="nb-NO" sz="1800" i="1">
                          <a:latin typeface="Cambria Math" panose="02040503050406030204" pitchFamily="18" charset="0"/>
                          <a:ea typeface="Cambria Math" panose="02040503050406030204" pitchFamily="18" charset="0"/>
                        </a:rPr>
                        <m:t>+</m:t>
                      </m:r>
                      <m:sSub>
                        <m:sSubPr>
                          <m:ctrlPr>
                            <a:rPr lang="nb-NO" sz="1800" i="1">
                              <a:latin typeface="Cambria Math" panose="02040503050406030204" pitchFamily="18" charset="0"/>
                              <a:ea typeface="Cambria Math" panose="02040503050406030204" pitchFamily="18" charset="0"/>
                            </a:rPr>
                          </m:ctrlPr>
                        </m:sSubPr>
                        <m:e>
                          <m:r>
                            <a:rPr lang="nb-NO" sz="1800" i="1">
                              <a:latin typeface="Cambria Math" panose="02040503050406030204" pitchFamily="18" charset="0"/>
                              <a:ea typeface="Cambria Math" panose="02040503050406030204" pitchFamily="18" charset="0"/>
                            </a:rPr>
                            <m:t>𝑒</m:t>
                          </m:r>
                        </m:e>
                        <m:sub>
                          <m:r>
                            <a:rPr lang="nb-NO" sz="1800" i="1">
                              <a:latin typeface="Cambria Math" panose="02040503050406030204" pitchFamily="18" charset="0"/>
                              <a:ea typeface="Cambria Math" panose="02040503050406030204" pitchFamily="18" charset="0"/>
                            </a:rPr>
                            <m:t>𝑎</m:t>
                          </m:r>
                        </m:sub>
                      </m:sSub>
                    </m:oMath>
                  </m:oMathPara>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sz="half" idx="30"/>
              </p:nvPr>
            </p:nvSpPr>
            <p:spPr>
              <a:xfrm>
                <a:off x="380169" y="1704042"/>
                <a:ext cx="6268459" cy="4354559"/>
              </a:xfrm>
              <a:blipFill>
                <a:blip r:embed="rId2"/>
                <a:stretch>
                  <a:fillRect l="-2332" r="-1555"/>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14</a:t>
            </a:fld>
            <a:endParaRPr lang="en-US" dirty="0"/>
          </a:p>
        </p:txBody>
      </p:sp>
      <p:pic>
        <p:nvPicPr>
          <p:cNvPr id="2" name="Picture 1"/>
          <p:cNvPicPr>
            <a:picLocks noChangeAspect="1"/>
          </p:cNvPicPr>
          <p:nvPr/>
        </p:nvPicPr>
        <p:blipFill rotWithShape="1">
          <a:blip r:embed="rId3"/>
          <a:srcRect t="127" b="37638"/>
          <a:stretch/>
        </p:blipFill>
        <p:spPr>
          <a:xfrm>
            <a:off x="7238999" y="1309054"/>
            <a:ext cx="3930354" cy="398422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9389124" y="5827769"/>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spTree>
    <p:extLst>
      <p:ext uri="{BB962C8B-B14F-4D97-AF65-F5344CB8AC3E}">
        <p14:creationId xmlns:p14="http://schemas.microsoft.com/office/powerpoint/2010/main" val="231191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Birthdays and Funerals</a:t>
            </a:r>
            <a:endParaRPr lang="en-US" dirty="0"/>
          </a:p>
        </p:txBody>
      </p:sp>
      <p:sp>
        <p:nvSpPr>
          <p:cNvPr id="7" name="Subtitle 6"/>
          <p:cNvSpPr>
            <a:spLocks noGrp="1"/>
          </p:cNvSpPr>
          <p:nvPr>
            <p:ph type="subTitle" idx="13"/>
          </p:nvPr>
        </p:nvSpPr>
        <p:spPr/>
        <p:txBody>
          <a:bodyPr/>
          <a:lstStyle/>
          <a:p>
            <a:r>
              <a:rPr lang="en-US" b="1" dirty="0" smtClean="0"/>
              <a:t>RD Formalization: Interactions between treatment and running variables </a:t>
            </a:r>
            <a:endParaRPr lang="en-US" b="1" dirty="0"/>
          </a:p>
        </p:txBody>
      </p:sp>
      <mc:AlternateContent xmlns:mc="http://schemas.openxmlformats.org/markup-compatibility/2006" xmlns:a14="http://schemas.microsoft.com/office/drawing/2010/main">
        <mc:Choice Requires="a14">
          <p:sp>
            <p:nvSpPr>
              <p:cNvPr id="8" name="Content Placeholder 7"/>
              <p:cNvSpPr>
                <a:spLocks noGrp="1"/>
              </p:cNvSpPr>
              <p:nvPr>
                <p:ph sz="half" idx="30"/>
              </p:nvPr>
            </p:nvSpPr>
            <p:spPr>
              <a:xfrm>
                <a:off x="380169" y="1704042"/>
                <a:ext cx="6268459" cy="4354559"/>
              </a:xfrm>
            </p:spPr>
            <p:txBody>
              <a:bodyPr anchor="ctr"/>
              <a:lstStyle/>
              <a:p>
                <a:r>
                  <a:rPr lang="en-US" dirty="0" smtClean="0"/>
                  <a:t>We can also account for different coefficients to the left and right of the cutoff by simply adding an interaction term between the running variable and treatment (for easier interpretation of the interaction, it is useful to center the running variable around the cutoff):</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nb-NO" sz="2000" i="1">
                                  <a:latin typeface="Cambria Math" panose="02040503050406030204" pitchFamily="18" charset="0"/>
                                </a:rPr>
                                <m:t>𝑀</m:t>
                              </m:r>
                            </m:e>
                          </m:acc>
                        </m:e>
                        <m:sub>
                          <m:r>
                            <a:rPr lang="nb-NO" sz="2000" i="1">
                              <a:latin typeface="Cambria Math" panose="02040503050406030204" pitchFamily="18" charset="0"/>
                            </a:rPr>
                            <m:t>𝑎</m:t>
                          </m:r>
                        </m:sub>
                      </m:sSub>
                      <m:r>
                        <a:rPr lang="nb-NO" sz="2000" i="1">
                          <a:latin typeface="Cambria Math" panose="02040503050406030204" pitchFamily="18" charset="0"/>
                        </a:rPr>
                        <m:t>=</m:t>
                      </m:r>
                      <m:r>
                        <a:rPr lang="nb-NO" sz="2000" i="1">
                          <a:latin typeface="Cambria Math" panose="02040503050406030204" pitchFamily="18" charset="0"/>
                          <a:ea typeface="Cambria Math" panose="02040503050406030204" pitchFamily="18" charset="0"/>
                        </a:rPr>
                        <m:t>𝛼</m:t>
                      </m:r>
                      <m:r>
                        <a:rPr lang="nb-NO" sz="2000" i="1">
                          <a:latin typeface="Cambria Math" panose="02040503050406030204" pitchFamily="18" charset="0"/>
                          <a:ea typeface="Cambria Math" panose="02040503050406030204" pitchFamily="18" charset="0"/>
                        </a:rPr>
                        <m:t>+</m:t>
                      </m:r>
                      <m:r>
                        <a:rPr lang="nb-NO" sz="2000" i="1" smtClean="0">
                          <a:solidFill>
                            <a:schemeClr val="tx1"/>
                          </a:solidFill>
                          <a:latin typeface="Cambria Math" panose="02040503050406030204" pitchFamily="18" charset="0"/>
                          <a:ea typeface="Cambria Math" panose="02040503050406030204" pitchFamily="18" charset="0"/>
                        </a:rPr>
                        <m:t>𝜌</m:t>
                      </m:r>
                      <m:sSub>
                        <m:sSubPr>
                          <m:ctrlPr>
                            <a:rPr lang="nb-NO" sz="2000" i="1">
                              <a:solidFill>
                                <a:schemeClr val="tx1"/>
                              </a:solidFill>
                              <a:latin typeface="Cambria Math" panose="02040503050406030204" pitchFamily="18" charset="0"/>
                              <a:ea typeface="Cambria Math" panose="02040503050406030204" pitchFamily="18" charset="0"/>
                            </a:rPr>
                          </m:ctrlPr>
                        </m:sSubPr>
                        <m:e>
                          <m:r>
                            <a:rPr lang="nb-NO" sz="2000" i="1">
                              <a:solidFill>
                                <a:schemeClr val="tx1"/>
                              </a:solidFill>
                              <a:latin typeface="Cambria Math" panose="02040503050406030204" pitchFamily="18" charset="0"/>
                              <a:ea typeface="Cambria Math" panose="02040503050406030204" pitchFamily="18" charset="0"/>
                            </a:rPr>
                            <m:t>𝐷</m:t>
                          </m:r>
                        </m:e>
                        <m:sub>
                          <m:r>
                            <a:rPr lang="nb-NO" sz="2000" i="1">
                              <a:solidFill>
                                <a:schemeClr val="tx1"/>
                              </a:solidFill>
                              <a:latin typeface="Cambria Math" panose="02040503050406030204" pitchFamily="18" charset="0"/>
                              <a:ea typeface="Cambria Math" panose="02040503050406030204" pitchFamily="18" charset="0"/>
                            </a:rPr>
                            <m:t>𝑎</m:t>
                          </m:r>
                        </m:sub>
                      </m:sSub>
                      <m:r>
                        <a:rPr lang="nb-NO" sz="2000" i="1">
                          <a:latin typeface="Cambria Math" panose="02040503050406030204" pitchFamily="18" charset="0"/>
                          <a:ea typeface="Cambria Math" panose="02040503050406030204" pitchFamily="18" charset="0"/>
                        </a:rPr>
                        <m:t>+</m:t>
                      </m:r>
                      <m:r>
                        <a:rPr lang="nb-NO" sz="2000" i="1">
                          <a:latin typeface="Cambria Math" panose="02040503050406030204" pitchFamily="18" charset="0"/>
                          <a:ea typeface="Cambria Math" panose="02040503050406030204" pitchFamily="18" charset="0"/>
                        </a:rPr>
                        <m:t>𝛾</m:t>
                      </m:r>
                      <m:d>
                        <m:dPr>
                          <m:ctrlPr>
                            <a:rPr lang="nb-NO" sz="2000" b="0" i="1" smtClean="0">
                              <a:latin typeface="Cambria Math" panose="02040503050406030204" pitchFamily="18" charset="0"/>
                              <a:ea typeface="Cambria Math" panose="02040503050406030204" pitchFamily="18" charset="0"/>
                            </a:rPr>
                          </m:ctrlPr>
                        </m:dPr>
                        <m:e>
                          <m:r>
                            <a:rPr lang="nb-NO" sz="2000" i="1">
                              <a:latin typeface="Cambria Math" panose="02040503050406030204" pitchFamily="18" charset="0"/>
                              <a:ea typeface="Cambria Math" panose="02040503050406030204" pitchFamily="18" charset="0"/>
                            </a:rPr>
                            <m:t>𝑎</m:t>
                          </m:r>
                          <m:r>
                            <a:rPr lang="nb-NO" sz="2000" b="0" i="1" smtClean="0">
                              <a:latin typeface="Cambria Math" panose="02040503050406030204" pitchFamily="18" charset="0"/>
                              <a:ea typeface="Cambria Math" panose="02040503050406030204" pitchFamily="18" charset="0"/>
                            </a:rPr>
                            <m:t>−</m:t>
                          </m:r>
                          <m:sSub>
                            <m:sSubPr>
                              <m:ctrlPr>
                                <a:rPr lang="nb-NO" sz="2000" b="0" i="1" smtClean="0">
                                  <a:latin typeface="Cambria Math" panose="02040503050406030204" pitchFamily="18" charset="0"/>
                                  <a:ea typeface="Cambria Math" panose="02040503050406030204" pitchFamily="18" charset="0"/>
                                </a:rPr>
                              </m:ctrlPr>
                            </m:sSubPr>
                            <m:e>
                              <m:r>
                                <a:rPr lang="nb-NO" sz="2000" b="0" i="1" smtClean="0">
                                  <a:latin typeface="Cambria Math" panose="02040503050406030204" pitchFamily="18" charset="0"/>
                                  <a:ea typeface="Cambria Math" panose="02040503050406030204" pitchFamily="18" charset="0"/>
                                </a:rPr>
                                <m:t>𝑎</m:t>
                              </m:r>
                            </m:e>
                            <m:sub>
                              <m:r>
                                <a:rPr lang="nb-NO" sz="2000" b="0" i="1" smtClean="0">
                                  <a:latin typeface="Cambria Math" panose="02040503050406030204" pitchFamily="18" charset="0"/>
                                  <a:ea typeface="Cambria Math" panose="02040503050406030204" pitchFamily="18" charset="0"/>
                                </a:rPr>
                                <m:t>0</m:t>
                              </m:r>
                            </m:sub>
                          </m:sSub>
                        </m:e>
                      </m:d>
                      <m:r>
                        <a:rPr lang="nb-NO" sz="2000" b="0" i="1" smtClean="0">
                          <a:latin typeface="Cambria Math" panose="02040503050406030204" pitchFamily="18" charset="0"/>
                          <a:ea typeface="Cambria Math" panose="02040503050406030204" pitchFamily="18" charset="0"/>
                        </a:rPr>
                        <m:t>+</m:t>
                      </m:r>
                      <m:r>
                        <a:rPr lang="nb-NO" sz="2000" b="0" i="1" smtClean="0">
                          <a:latin typeface="Cambria Math" panose="02040503050406030204" pitchFamily="18" charset="0"/>
                          <a:ea typeface="Cambria Math" panose="02040503050406030204" pitchFamily="18" charset="0"/>
                        </a:rPr>
                        <m:t>𝛿</m:t>
                      </m:r>
                      <m:d>
                        <m:dPr>
                          <m:ctrlPr>
                            <a:rPr lang="nb-NO" sz="2000" i="1" smtClean="0">
                              <a:solidFill>
                                <a:schemeClr val="tx1"/>
                              </a:solidFill>
                              <a:latin typeface="Cambria Math" panose="02040503050406030204" pitchFamily="18" charset="0"/>
                              <a:ea typeface="Cambria Math" panose="02040503050406030204" pitchFamily="18" charset="0"/>
                            </a:rPr>
                          </m:ctrlPr>
                        </m:dPr>
                        <m:e>
                          <m:r>
                            <a:rPr lang="nb-NO" sz="2000" i="1">
                              <a:solidFill>
                                <a:schemeClr val="tx1"/>
                              </a:solidFill>
                              <a:latin typeface="Cambria Math" panose="02040503050406030204" pitchFamily="18" charset="0"/>
                              <a:ea typeface="Cambria Math" panose="02040503050406030204" pitchFamily="18" charset="0"/>
                            </a:rPr>
                            <m:t>𝑎</m:t>
                          </m:r>
                          <m:r>
                            <a:rPr lang="nb-NO" sz="2000" i="1">
                              <a:solidFill>
                                <a:schemeClr val="tx1"/>
                              </a:solidFill>
                              <a:latin typeface="Cambria Math" panose="02040503050406030204" pitchFamily="18" charset="0"/>
                              <a:ea typeface="Cambria Math" panose="02040503050406030204" pitchFamily="18" charset="0"/>
                            </a:rPr>
                            <m:t>−</m:t>
                          </m:r>
                          <m:sSub>
                            <m:sSubPr>
                              <m:ctrlPr>
                                <a:rPr lang="nb-NO" sz="2000" i="1">
                                  <a:solidFill>
                                    <a:schemeClr val="tx1"/>
                                  </a:solidFill>
                                  <a:latin typeface="Cambria Math" panose="02040503050406030204" pitchFamily="18" charset="0"/>
                                  <a:ea typeface="Cambria Math" panose="02040503050406030204" pitchFamily="18" charset="0"/>
                                </a:rPr>
                              </m:ctrlPr>
                            </m:sSubPr>
                            <m:e>
                              <m:r>
                                <a:rPr lang="nb-NO" sz="2000" i="1">
                                  <a:solidFill>
                                    <a:schemeClr val="tx1"/>
                                  </a:solidFill>
                                  <a:latin typeface="Cambria Math" panose="02040503050406030204" pitchFamily="18" charset="0"/>
                                  <a:ea typeface="Cambria Math" panose="02040503050406030204" pitchFamily="18" charset="0"/>
                                </a:rPr>
                                <m:t>𝑎</m:t>
                              </m:r>
                            </m:e>
                            <m:sub>
                              <m:r>
                                <a:rPr lang="nb-NO" sz="2000" i="1">
                                  <a:solidFill>
                                    <a:schemeClr val="tx1"/>
                                  </a:solidFill>
                                  <a:latin typeface="Cambria Math" panose="02040503050406030204" pitchFamily="18" charset="0"/>
                                  <a:ea typeface="Cambria Math" panose="02040503050406030204" pitchFamily="18" charset="0"/>
                                </a:rPr>
                                <m:t>0</m:t>
                              </m:r>
                            </m:sub>
                          </m:sSub>
                        </m:e>
                      </m:d>
                      <m:sSub>
                        <m:sSubPr>
                          <m:ctrlPr>
                            <a:rPr lang="nb-NO" sz="2000" i="1">
                              <a:solidFill>
                                <a:schemeClr val="tx1"/>
                              </a:solidFill>
                              <a:latin typeface="Cambria Math" panose="02040503050406030204" pitchFamily="18" charset="0"/>
                              <a:ea typeface="Cambria Math" panose="02040503050406030204" pitchFamily="18" charset="0"/>
                            </a:rPr>
                          </m:ctrlPr>
                        </m:sSubPr>
                        <m:e>
                          <m:r>
                            <a:rPr lang="nb-NO" sz="2000" i="1">
                              <a:solidFill>
                                <a:schemeClr val="tx1"/>
                              </a:solidFill>
                              <a:latin typeface="Cambria Math" panose="02040503050406030204" pitchFamily="18" charset="0"/>
                              <a:ea typeface="Cambria Math" panose="02040503050406030204" pitchFamily="18" charset="0"/>
                            </a:rPr>
                            <m:t>𝐷</m:t>
                          </m:r>
                        </m:e>
                        <m:sub>
                          <m:r>
                            <a:rPr lang="nb-NO" sz="2000" i="1">
                              <a:solidFill>
                                <a:schemeClr val="tx1"/>
                              </a:solidFill>
                              <a:latin typeface="Cambria Math" panose="02040503050406030204" pitchFamily="18" charset="0"/>
                              <a:ea typeface="Cambria Math" panose="02040503050406030204" pitchFamily="18" charset="0"/>
                            </a:rPr>
                            <m:t>𝑎</m:t>
                          </m:r>
                        </m:sub>
                      </m:sSub>
                      <m:r>
                        <a:rPr lang="nb-NO" sz="2000" i="1">
                          <a:latin typeface="Cambria Math" panose="02040503050406030204" pitchFamily="18" charset="0"/>
                          <a:ea typeface="Cambria Math" panose="02040503050406030204" pitchFamily="18" charset="0"/>
                        </a:rPr>
                        <m:t>+</m:t>
                      </m:r>
                      <m:sSub>
                        <m:sSubPr>
                          <m:ctrlPr>
                            <a:rPr lang="nb-NO" sz="2000" i="1">
                              <a:latin typeface="Cambria Math" panose="02040503050406030204" pitchFamily="18" charset="0"/>
                              <a:ea typeface="Cambria Math" panose="02040503050406030204" pitchFamily="18" charset="0"/>
                            </a:rPr>
                          </m:ctrlPr>
                        </m:sSubPr>
                        <m:e>
                          <m:r>
                            <a:rPr lang="nb-NO" sz="2000" i="1">
                              <a:latin typeface="Cambria Math" panose="02040503050406030204" pitchFamily="18" charset="0"/>
                              <a:ea typeface="Cambria Math" panose="02040503050406030204" pitchFamily="18" charset="0"/>
                            </a:rPr>
                            <m:t>𝑒</m:t>
                          </m:r>
                        </m:e>
                        <m:sub>
                          <m:r>
                            <a:rPr lang="nb-NO" sz="2000" i="1">
                              <a:latin typeface="Cambria Math" panose="02040503050406030204" pitchFamily="18" charset="0"/>
                              <a:ea typeface="Cambria Math" panose="02040503050406030204" pitchFamily="18" charset="0"/>
                            </a:rPr>
                            <m:t>𝑎</m:t>
                          </m:r>
                        </m:sub>
                      </m:sSub>
                    </m:oMath>
                  </m:oMathPara>
                </a14:m>
                <a:endParaRPr lang="en-US" dirty="0" smtClean="0"/>
              </a:p>
            </p:txBody>
          </p:sp>
        </mc:Choice>
        <mc:Fallback xmlns="">
          <p:sp>
            <p:nvSpPr>
              <p:cNvPr id="8" name="Content Placeholder 7"/>
              <p:cNvSpPr>
                <a:spLocks noGrp="1" noRot="1" noChangeAspect="1" noMove="1" noResize="1" noEditPoints="1" noAdjustHandles="1" noChangeArrowheads="1" noChangeShapeType="1" noTextEdit="1"/>
              </p:cNvSpPr>
              <p:nvPr>
                <p:ph sz="half" idx="30"/>
              </p:nvPr>
            </p:nvSpPr>
            <p:spPr>
              <a:xfrm>
                <a:off x="380169" y="1704042"/>
                <a:ext cx="6268459" cy="4354559"/>
              </a:xfrm>
              <a:blipFill>
                <a:blip r:embed="rId2"/>
                <a:stretch>
                  <a:fillRect l="-2721" r="-2818"/>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15</a:t>
            </a:fld>
            <a:endParaRPr lang="en-US" dirty="0"/>
          </a:p>
        </p:txBody>
      </p:sp>
      <p:pic>
        <p:nvPicPr>
          <p:cNvPr id="4" name="Picture 3"/>
          <p:cNvPicPr>
            <a:picLocks noChangeAspect="1"/>
          </p:cNvPicPr>
          <p:nvPr/>
        </p:nvPicPr>
        <p:blipFill>
          <a:blip r:embed="rId3"/>
          <a:stretch>
            <a:fillRect/>
          </a:stretch>
        </p:blipFill>
        <p:spPr>
          <a:xfrm>
            <a:off x="7227743" y="2156969"/>
            <a:ext cx="4281927" cy="281668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9313401" y="5195843"/>
            <a:ext cx="2196269" cy="215444"/>
          </a:xfrm>
          <a:prstGeom prst="rect">
            <a:avLst/>
          </a:prstGeom>
          <a:noFill/>
        </p:spPr>
        <p:txBody>
          <a:bodyPr wrap="square" rtlCol="0">
            <a:spAutoFit/>
          </a:bodyPr>
          <a:lstStyle/>
          <a:p>
            <a:pPr algn="r"/>
            <a:r>
              <a:rPr lang="en-US" sz="800" dirty="0" smtClean="0"/>
              <a:t>Figure</a:t>
            </a:r>
            <a:r>
              <a:rPr lang="nb-NO" sz="800" dirty="0" smtClean="0"/>
              <a:t> 20.5 from Huntington (</a:t>
            </a:r>
            <a:r>
              <a:rPr lang="nb-NO" sz="800" dirty="0" smtClean="0">
                <a:hlinkClick r:id="rId4"/>
              </a:rPr>
              <a:t>2022</a:t>
            </a:r>
            <a:r>
              <a:rPr lang="nb-NO" sz="800" dirty="0" smtClean="0"/>
              <a:t>)</a:t>
            </a:r>
            <a:endParaRPr lang="en-US" sz="800" dirty="0"/>
          </a:p>
        </p:txBody>
      </p:sp>
      <p:sp>
        <p:nvSpPr>
          <p:cNvPr id="10" name="TextBox 9"/>
          <p:cNvSpPr txBox="1"/>
          <p:nvPr/>
        </p:nvSpPr>
        <p:spPr>
          <a:xfrm>
            <a:off x="5025104" y="6148859"/>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spTree>
    <p:extLst>
      <p:ext uri="{BB962C8B-B14F-4D97-AF65-F5344CB8AC3E}">
        <p14:creationId xmlns:p14="http://schemas.microsoft.com/office/powerpoint/2010/main" val="525694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Birthdays and Funerals</a:t>
            </a:r>
            <a:endParaRPr lang="en-US" dirty="0"/>
          </a:p>
        </p:txBody>
      </p:sp>
      <p:sp>
        <p:nvSpPr>
          <p:cNvPr id="7" name="Subtitle 6"/>
          <p:cNvSpPr>
            <a:spLocks noGrp="1"/>
          </p:cNvSpPr>
          <p:nvPr>
            <p:ph type="subTitle" idx="13"/>
          </p:nvPr>
        </p:nvSpPr>
        <p:spPr/>
        <p:txBody>
          <a:bodyPr/>
          <a:lstStyle/>
          <a:p>
            <a:r>
              <a:rPr lang="en-US" b="1" dirty="0"/>
              <a:t>RD Formalization: Interactions between treatment and running variables </a:t>
            </a:r>
          </a:p>
        </p:txBody>
      </p:sp>
      <mc:AlternateContent xmlns:mc="http://schemas.openxmlformats.org/markup-compatibility/2006" xmlns:a14="http://schemas.microsoft.com/office/drawing/2010/main">
        <mc:Choice Requires="a14">
          <p:sp>
            <p:nvSpPr>
              <p:cNvPr id="8" name="Content Placeholder 7"/>
              <p:cNvSpPr>
                <a:spLocks noGrp="1"/>
              </p:cNvSpPr>
              <p:nvPr>
                <p:ph sz="half" idx="30"/>
              </p:nvPr>
            </p:nvSpPr>
            <p:spPr>
              <a:xfrm>
                <a:off x="380169" y="1704042"/>
                <a:ext cx="6268459" cy="4354559"/>
              </a:xfrm>
            </p:spPr>
            <p:txBody>
              <a:bodyPr/>
              <a:lstStyle/>
              <a:p>
                <a:r>
                  <a:rPr lang="en-US" sz="2000" dirty="0" smtClean="0"/>
                  <a:t>Given:</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nb-NO" sz="2000" i="1">
                                  <a:latin typeface="Cambria Math" panose="02040503050406030204" pitchFamily="18" charset="0"/>
                                </a:rPr>
                                <m:t>𝑀</m:t>
                              </m:r>
                            </m:e>
                          </m:acc>
                        </m:e>
                        <m:sub>
                          <m:r>
                            <a:rPr lang="nb-NO" sz="2000" i="1">
                              <a:latin typeface="Cambria Math" panose="02040503050406030204" pitchFamily="18" charset="0"/>
                            </a:rPr>
                            <m:t>𝑎</m:t>
                          </m:r>
                        </m:sub>
                      </m:sSub>
                      <m:r>
                        <a:rPr lang="nb-NO" sz="2000" i="1">
                          <a:latin typeface="Cambria Math" panose="02040503050406030204" pitchFamily="18" charset="0"/>
                        </a:rPr>
                        <m:t>=</m:t>
                      </m:r>
                      <m:r>
                        <a:rPr lang="nb-NO" sz="2000" i="1">
                          <a:latin typeface="Cambria Math" panose="02040503050406030204" pitchFamily="18" charset="0"/>
                          <a:ea typeface="Cambria Math" panose="02040503050406030204" pitchFamily="18" charset="0"/>
                        </a:rPr>
                        <m:t>𝛼</m:t>
                      </m:r>
                      <m:r>
                        <a:rPr lang="nb-NO" sz="2000" i="1">
                          <a:latin typeface="Cambria Math" panose="02040503050406030204" pitchFamily="18" charset="0"/>
                          <a:ea typeface="Cambria Math" panose="02040503050406030204" pitchFamily="18" charset="0"/>
                        </a:rPr>
                        <m:t>+</m:t>
                      </m:r>
                      <m:r>
                        <a:rPr lang="nb-NO" sz="2000" i="1">
                          <a:latin typeface="Cambria Math" panose="02040503050406030204" pitchFamily="18" charset="0"/>
                          <a:ea typeface="Cambria Math" panose="02040503050406030204" pitchFamily="18" charset="0"/>
                        </a:rPr>
                        <m:t>𝜌</m:t>
                      </m:r>
                      <m:sSub>
                        <m:sSubPr>
                          <m:ctrlPr>
                            <a:rPr lang="nb-NO" sz="2000" i="1">
                              <a:latin typeface="Cambria Math" panose="02040503050406030204" pitchFamily="18" charset="0"/>
                              <a:ea typeface="Cambria Math" panose="02040503050406030204" pitchFamily="18" charset="0"/>
                            </a:rPr>
                          </m:ctrlPr>
                        </m:sSubPr>
                        <m:e>
                          <m:r>
                            <a:rPr lang="nb-NO" sz="2000" i="1">
                              <a:latin typeface="Cambria Math" panose="02040503050406030204" pitchFamily="18" charset="0"/>
                              <a:ea typeface="Cambria Math" panose="02040503050406030204" pitchFamily="18" charset="0"/>
                            </a:rPr>
                            <m:t>𝐷</m:t>
                          </m:r>
                        </m:e>
                        <m:sub>
                          <m:r>
                            <a:rPr lang="nb-NO" sz="2000" i="1">
                              <a:latin typeface="Cambria Math" panose="02040503050406030204" pitchFamily="18" charset="0"/>
                              <a:ea typeface="Cambria Math" panose="02040503050406030204" pitchFamily="18" charset="0"/>
                            </a:rPr>
                            <m:t>𝑎</m:t>
                          </m:r>
                        </m:sub>
                      </m:sSub>
                      <m:r>
                        <a:rPr lang="nb-NO" sz="2000" i="1">
                          <a:latin typeface="Cambria Math" panose="02040503050406030204" pitchFamily="18" charset="0"/>
                          <a:ea typeface="Cambria Math" panose="02040503050406030204" pitchFamily="18" charset="0"/>
                        </a:rPr>
                        <m:t>+</m:t>
                      </m:r>
                      <m:r>
                        <a:rPr lang="nb-NO" sz="2000" i="1">
                          <a:latin typeface="Cambria Math" panose="02040503050406030204" pitchFamily="18" charset="0"/>
                          <a:ea typeface="Cambria Math" panose="02040503050406030204" pitchFamily="18" charset="0"/>
                        </a:rPr>
                        <m:t>𝛾</m:t>
                      </m:r>
                      <m:d>
                        <m:dPr>
                          <m:ctrlPr>
                            <a:rPr lang="nb-NO" sz="2000" i="1">
                              <a:latin typeface="Cambria Math" panose="02040503050406030204" pitchFamily="18" charset="0"/>
                              <a:ea typeface="Cambria Math" panose="02040503050406030204" pitchFamily="18" charset="0"/>
                            </a:rPr>
                          </m:ctrlPr>
                        </m:dPr>
                        <m:e>
                          <m:r>
                            <a:rPr lang="nb-NO" sz="2000" i="1">
                              <a:latin typeface="Cambria Math" panose="02040503050406030204" pitchFamily="18" charset="0"/>
                              <a:ea typeface="Cambria Math" panose="02040503050406030204" pitchFamily="18" charset="0"/>
                            </a:rPr>
                            <m:t>𝑎</m:t>
                          </m:r>
                          <m:r>
                            <a:rPr lang="nb-NO" sz="2000" i="1">
                              <a:latin typeface="Cambria Math" panose="02040503050406030204" pitchFamily="18" charset="0"/>
                              <a:ea typeface="Cambria Math" panose="02040503050406030204" pitchFamily="18" charset="0"/>
                            </a:rPr>
                            <m:t>−</m:t>
                          </m:r>
                          <m:sSub>
                            <m:sSubPr>
                              <m:ctrlPr>
                                <a:rPr lang="nb-NO" sz="2000" i="1">
                                  <a:latin typeface="Cambria Math" panose="02040503050406030204" pitchFamily="18" charset="0"/>
                                  <a:ea typeface="Cambria Math" panose="02040503050406030204" pitchFamily="18" charset="0"/>
                                </a:rPr>
                              </m:ctrlPr>
                            </m:sSubPr>
                            <m:e>
                              <m:r>
                                <a:rPr lang="nb-NO" sz="2000" i="1">
                                  <a:latin typeface="Cambria Math" panose="02040503050406030204" pitchFamily="18" charset="0"/>
                                  <a:ea typeface="Cambria Math" panose="02040503050406030204" pitchFamily="18" charset="0"/>
                                </a:rPr>
                                <m:t>𝑎</m:t>
                              </m:r>
                            </m:e>
                            <m:sub>
                              <m:r>
                                <a:rPr lang="nb-NO" sz="2000" i="1">
                                  <a:latin typeface="Cambria Math" panose="02040503050406030204" pitchFamily="18" charset="0"/>
                                  <a:ea typeface="Cambria Math" panose="02040503050406030204" pitchFamily="18" charset="0"/>
                                </a:rPr>
                                <m:t>0</m:t>
                              </m:r>
                            </m:sub>
                          </m:sSub>
                        </m:e>
                      </m:d>
                      <m:r>
                        <a:rPr lang="nb-NO" sz="2000" i="1">
                          <a:latin typeface="Cambria Math" panose="02040503050406030204" pitchFamily="18" charset="0"/>
                          <a:ea typeface="Cambria Math" panose="02040503050406030204" pitchFamily="18" charset="0"/>
                        </a:rPr>
                        <m:t>+</m:t>
                      </m:r>
                      <m:r>
                        <a:rPr lang="nb-NO" sz="2000" i="1">
                          <a:latin typeface="Cambria Math" panose="02040503050406030204" pitchFamily="18" charset="0"/>
                          <a:ea typeface="Cambria Math" panose="02040503050406030204" pitchFamily="18" charset="0"/>
                        </a:rPr>
                        <m:t>𝛿</m:t>
                      </m:r>
                      <m:d>
                        <m:dPr>
                          <m:ctrlPr>
                            <a:rPr lang="nb-NO" sz="2000" i="1">
                              <a:latin typeface="Cambria Math" panose="02040503050406030204" pitchFamily="18" charset="0"/>
                              <a:ea typeface="Cambria Math" panose="02040503050406030204" pitchFamily="18" charset="0"/>
                            </a:rPr>
                          </m:ctrlPr>
                        </m:dPr>
                        <m:e>
                          <m:r>
                            <a:rPr lang="nb-NO" sz="2000" i="1">
                              <a:latin typeface="Cambria Math" panose="02040503050406030204" pitchFamily="18" charset="0"/>
                              <a:ea typeface="Cambria Math" panose="02040503050406030204" pitchFamily="18" charset="0"/>
                            </a:rPr>
                            <m:t>𝑎</m:t>
                          </m:r>
                          <m:r>
                            <a:rPr lang="nb-NO" sz="2000" i="1">
                              <a:latin typeface="Cambria Math" panose="02040503050406030204" pitchFamily="18" charset="0"/>
                              <a:ea typeface="Cambria Math" panose="02040503050406030204" pitchFamily="18" charset="0"/>
                            </a:rPr>
                            <m:t>−</m:t>
                          </m:r>
                          <m:sSub>
                            <m:sSubPr>
                              <m:ctrlPr>
                                <a:rPr lang="nb-NO" sz="2000" i="1">
                                  <a:latin typeface="Cambria Math" panose="02040503050406030204" pitchFamily="18" charset="0"/>
                                  <a:ea typeface="Cambria Math" panose="02040503050406030204" pitchFamily="18" charset="0"/>
                                </a:rPr>
                              </m:ctrlPr>
                            </m:sSubPr>
                            <m:e>
                              <m:r>
                                <a:rPr lang="nb-NO" sz="2000" i="1">
                                  <a:latin typeface="Cambria Math" panose="02040503050406030204" pitchFamily="18" charset="0"/>
                                  <a:ea typeface="Cambria Math" panose="02040503050406030204" pitchFamily="18" charset="0"/>
                                </a:rPr>
                                <m:t>𝑎</m:t>
                              </m:r>
                            </m:e>
                            <m:sub>
                              <m:r>
                                <a:rPr lang="nb-NO" sz="2000" i="1">
                                  <a:latin typeface="Cambria Math" panose="02040503050406030204" pitchFamily="18" charset="0"/>
                                  <a:ea typeface="Cambria Math" panose="02040503050406030204" pitchFamily="18" charset="0"/>
                                </a:rPr>
                                <m:t>0</m:t>
                              </m:r>
                            </m:sub>
                          </m:sSub>
                        </m:e>
                      </m:d>
                      <m:sSub>
                        <m:sSubPr>
                          <m:ctrlPr>
                            <a:rPr lang="nb-NO" sz="2000" i="1">
                              <a:latin typeface="Cambria Math" panose="02040503050406030204" pitchFamily="18" charset="0"/>
                              <a:ea typeface="Cambria Math" panose="02040503050406030204" pitchFamily="18" charset="0"/>
                            </a:rPr>
                          </m:ctrlPr>
                        </m:sSubPr>
                        <m:e>
                          <m:r>
                            <a:rPr lang="nb-NO" sz="2000" i="1">
                              <a:latin typeface="Cambria Math" panose="02040503050406030204" pitchFamily="18" charset="0"/>
                              <a:ea typeface="Cambria Math" panose="02040503050406030204" pitchFamily="18" charset="0"/>
                            </a:rPr>
                            <m:t>𝐷</m:t>
                          </m:r>
                        </m:e>
                        <m:sub>
                          <m:r>
                            <a:rPr lang="nb-NO" sz="2000" i="1">
                              <a:latin typeface="Cambria Math" panose="02040503050406030204" pitchFamily="18" charset="0"/>
                              <a:ea typeface="Cambria Math" panose="02040503050406030204" pitchFamily="18" charset="0"/>
                            </a:rPr>
                            <m:t>𝑎</m:t>
                          </m:r>
                        </m:sub>
                      </m:sSub>
                      <m:r>
                        <a:rPr lang="nb-NO" sz="2000" i="1">
                          <a:latin typeface="Cambria Math" panose="02040503050406030204" pitchFamily="18" charset="0"/>
                          <a:ea typeface="Cambria Math" panose="02040503050406030204" pitchFamily="18" charset="0"/>
                        </a:rPr>
                        <m:t>+</m:t>
                      </m:r>
                      <m:sSub>
                        <m:sSubPr>
                          <m:ctrlPr>
                            <a:rPr lang="nb-NO" sz="2000" i="1">
                              <a:latin typeface="Cambria Math" panose="02040503050406030204" pitchFamily="18" charset="0"/>
                              <a:ea typeface="Cambria Math" panose="02040503050406030204" pitchFamily="18" charset="0"/>
                            </a:rPr>
                          </m:ctrlPr>
                        </m:sSubPr>
                        <m:e>
                          <m:r>
                            <a:rPr lang="nb-NO" sz="2000" i="1">
                              <a:latin typeface="Cambria Math" panose="02040503050406030204" pitchFamily="18" charset="0"/>
                              <a:ea typeface="Cambria Math" panose="02040503050406030204" pitchFamily="18" charset="0"/>
                            </a:rPr>
                            <m:t>𝑒</m:t>
                          </m:r>
                        </m:e>
                        <m:sub>
                          <m:r>
                            <a:rPr lang="nb-NO" sz="2000" i="1">
                              <a:latin typeface="Cambria Math" panose="02040503050406030204" pitchFamily="18" charset="0"/>
                              <a:ea typeface="Cambria Math" panose="02040503050406030204" pitchFamily="18" charset="0"/>
                            </a:rPr>
                            <m:t>𝑎</m:t>
                          </m:r>
                        </m:sub>
                      </m:sSub>
                    </m:oMath>
                  </m:oMathPara>
                </a14:m>
                <a:endParaRPr lang="en-US" i="1" dirty="0" smtClean="0">
                  <a:solidFill>
                    <a:srgbClr val="00B050"/>
                  </a:solidFill>
                </a:endParaRPr>
              </a:p>
              <a:p>
                <a:r>
                  <a:rPr lang="en-US" sz="2000" i="1" dirty="0" smtClean="0">
                    <a:solidFill>
                      <a:srgbClr val="00B050"/>
                    </a:solidFill>
                  </a:rPr>
                  <a:t>What is the causal effect of treatment, </a:t>
                </a:r>
                <a14:m>
                  <m:oMath xmlns:m="http://schemas.openxmlformats.org/officeDocument/2006/math">
                    <m:f>
                      <m:fPr>
                        <m:ctrlPr>
                          <a:rPr lang="en-US" sz="2000" i="1" smtClean="0">
                            <a:solidFill>
                              <a:srgbClr val="00B050"/>
                            </a:solidFill>
                            <a:latin typeface="Cambria Math" panose="02040503050406030204" pitchFamily="18" charset="0"/>
                          </a:rPr>
                        </m:ctrlPr>
                      </m:fPr>
                      <m:num>
                        <m:r>
                          <a:rPr lang="en-US" sz="2000" i="1" smtClean="0">
                            <a:solidFill>
                              <a:srgbClr val="00B050"/>
                            </a:solidFill>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acc>
                              <m:accPr>
                                <m:chr m:val="̅"/>
                                <m:ctrlPr>
                                  <a:rPr lang="en-US" sz="2000" i="1">
                                    <a:solidFill>
                                      <a:srgbClr val="00B050"/>
                                    </a:solidFill>
                                    <a:latin typeface="Cambria Math" panose="02040503050406030204" pitchFamily="18" charset="0"/>
                                  </a:rPr>
                                </m:ctrlPr>
                              </m:accPr>
                              <m:e>
                                <m:r>
                                  <a:rPr lang="nb-NO" sz="2000" i="1">
                                    <a:solidFill>
                                      <a:srgbClr val="00B050"/>
                                    </a:solidFill>
                                    <a:latin typeface="Cambria Math" panose="02040503050406030204" pitchFamily="18" charset="0"/>
                                  </a:rPr>
                                  <m:t>𝑀</m:t>
                                </m:r>
                              </m:e>
                            </m:acc>
                          </m:e>
                          <m:sub>
                            <m:r>
                              <a:rPr lang="nb-NO" sz="2000" i="1">
                                <a:solidFill>
                                  <a:srgbClr val="00B050"/>
                                </a:solidFill>
                                <a:latin typeface="Cambria Math" panose="02040503050406030204" pitchFamily="18" charset="0"/>
                              </a:rPr>
                              <m:t>𝑎</m:t>
                            </m:r>
                          </m:sub>
                        </m:sSub>
                      </m:num>
                      <m:den>
                        <m:r>
                          <a:rPr lang="en-US" sz="2000" i="1" smtClean="0">
                            <a:solidFill>
                              <a:srgbClr val="00B050"/>
                            </a:solidFill>
                            <a:latin typeface="Cambria Math" panose="02040503050406030204" pitchFamily="18" charset="0"/>
                          </a:rPr>
                          <m:t>𝜕</m:t>
                        </m:r>
                        <m:sSub>
                          <m:sSubPr>
                            <m:ctrlPr>
                              <a:rPr lang="nb-NO" sz="2000" i="1">
                                <a:solidFill>
                                  <a:srgbClr val="00B050"/>
                                </a:solidFill>
                                <a:latin typeface="Cambria Math" panose="02040503050406030204" pitchFamily="18" charset="0"/>
                                <a:ea typeface="Cambria Math" panose="02040503050406030204" pitchFamily="18" charset="0"/>
                              </a:rPr>
                            </m:ctrlPr>
                          </m:sSubPr>
                          <m:e>
                            <m:r>
                              <a:rPr lang="nb-NO" sz="2000" i="1">
                                <a:solidFill>
                                  <a:srgbClr val="00B050"/>
                                </a:solidFill>
                                <a:latin typeface="Cambria Math" panose="02040503050406030204" pitchFamily="18" charset="0"/>
                                <a:ea typeface="Cambria Math" panose="02040503050406030204" pitchFamily="18" charset="0"/>
                              </a:rPr>
                              <m:t>𝐷</m:t>
                            </m:r>
                          </m:e>
                          <m:sub>
                            <m:r>
                              <a:rPr lang="nb-NO" sz="2000" i="1">
                                <a:solidFill>
                                  <a:srgbClr val="00B050"/>
                                </a:solidFill>
                                <a:latin typeface="Cambria Math" panose="02040503050406030204" pitchFamily="18" charset="0"/>
                                <a:ea typeface="Cambria Math" panose="02040503050406030204" pitchFamily="18" charset="0"/>
                              </a:rPr>
                              <m:t>𝑎</m:t>
                            </m:r>
                          </m:sub>
                        </m:sSub>
                      </m:den>
                    </m:f>
                  </m:oMath>
                </a14:m>
                <a:r>
                  <a:rPr lang="en-US" sz="2000" i="1" dirty="0" smtClean="0">
                    <a:solidFill>
                      <a:srgbClr val="00B050"/>
                    </a:solidFill>
                  </a:rPr>
                  <a:t>?</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nb-NO" sz="2000" i="1">
                                      <a:solidFill>
                                        <a:schemeClr val="tx1"/>
                                      </a:solidFill>
                                      <a:latin typeface="Cambria Math" panose="02040503050406030204" pitchFamily="18" charset="0"/>
                                    </a:rPr>
                                    <m:t>𝑀</m:t>
                                  </m:r>
                                </m:e>
                              </m:acc>
                            </m:e>
                            <m:sub>
                              <m:r>
                                <a:rPr lang="nb-NO" sz="2000" i="1">
                                  <a:solidFill>
                                    <a:schemeClr val="tx1"/>
                                  </a:solidFill>
                                  <a:latin typeface="Cambria Math" panose="02040503050406030204" pitchFamily="18" charset="0"/>
                                </a:rPr>
                                <m:t>𝑎</m:t>
                              </m:r>
                            </m:sub>
                          </m:sSub>
                          <m:r>
                            <a:rPr lang="nb-NO" sz="2000" b="0" i="1" smtClean="0">
                              <a:solidFill>
                                <a:schemeClr val="tx1"/>
                              </a:solidFill>
                              <a:latin typeface="Cambria Math" panose="02040503050406030204" pitchFamily="18" charset="0"/>
                            </a:rPr>
                            <m:t>′</m:t>
                          </m:r>
                        </m:e>
                        <m:sub>
                          <m:sSub>
                            <m:sSubPr>
                              <m:ctrlPr>
                                <a:rPr lang="en-US" sz="2000" i="1" smtClean="0">
                                  <a:solidFill>
                                    <a:schemeClr val="tx1"/>
                                  </a:solidFill>
                                  <a:latin typeface="Cambria Math" panose="02040503050406030204" pitchFamily="18" charset="0"/>
                                </a:rPr>
                              </m:ctrlPr>
                            </m:sSubPr>
                            <m:e>
                              <m:r>
                                <a:rPr lang="nb-NO" sz="2000" b="0" i="1" smtClean="0">
                                  <a:solidFill>
                                    <a:schemeClr val="tx1"/>
                                  </a:solidFill>
                                  <a:latin typeface="Cambria Math" panose="02040503050406030204" pitchFamily="18" charset="0"/>
                                </a:rPr>
                                <m:t>𝐷</m:t>
                              </m:r>
                            </m:e>
                            <m:sub>
                              <m:r>
                                <a:rPr lang="nb-NO" sz="2000" b="0" i="1" smtClean="0">
                                  <a:solidFill>
                                    <a:schemeClr val="tx1"/>
                                  </a:solidFill>
                                  <a:latin typeface="Cambria Math" panose="02040503050406030204" pitchFamily="18" charset="0"/>
                                </a:rPr>
                                <m:t>𝑎</m:t>
                              </m:r>
                            </m:sub>
                          </m:sSub>
                        </m:sub>
                      </m:sSub>
                      <m:r>
                        <a:rPr lang="nb-NO" sz="2000" b="0" i="1" smtClean="0">
                          <a:solidFill>
                            <a:schemeClr val="tx1"/>
                          </a:solidFill>
                          <a:latin typeface="Cambria Math" panose="02040503050406030204" pitchFamily="18" charset="0"/>
                        </a:rPr>
                        <m:t>=</m:t>
                      </m:r>
                      <m:r>
                        <a:rPr lang="nb-NO" sz="2000" b="0" i="1" smtClean="0">
                          <a:solidFill>
                            <a:schemeClr val="tx1"/>
                          </a:solidFill>
                          <a:latin typeface="Cambria Math" panose="02040503050406030204" pitchFamily="18" charset="0"/>
                          <a:ea typeface="Cambria Math" panose="02040503050406030204" pitchFamily="18" charset="0"/>
                        </a:rPr>
                        <m:t>𝜌</m:t>
                      </m:r>
                      <m:r>
                        <a:rPr lang="nb-NO" sz="2000" b="0" i="1" smtClean="0">
                          <a:solidFill>
                            <a:schemeClr val="tx1"/>
                          </a:solidFill>
                          <a:latin typeface="Cambria Math" panose="02040503050406030204" pitchFamily="18" charset="0"/>
                          <a:ea typeface="Cambria Math" panose="02040503050406030204" pitchFamily="18" charset="0"/>
                        </a:rPr>
                        <m:t>+</m:t>
                      </m:r>
                      <m:r>
                        <a:rPr lang="nb-NO" sz="2000" b="0" i="1" smtClean="0">
                          <a:solidFill>
                            <a:schemeClr val="tx1"/>
                          </a:solidFill>
                          <a:latin typeface="Cambria Math" panose="02040503050406030204" pitchFamily="18" charset="0"/>
                          <a:ea typeface="Cambria Math" panose="02040503050406030204" pitchFamily="18" charset="0"/>
                        </a:rPr>
                        <m:t>𝛿</m:t>
                      </m:r>
                      <m:d>
                        <m:dPr>
                          <m:ctrlPr>
                            <a:rPr lang="nb-NO" sz="2000" b="0" i="1" smtClean="0">
                              <a:solidFill>
                                <a:schemeClr val="tx1"/>
                              </a:solidFill>
                              <a:latin typeface="Cambria Math" panose="02040503050406030204" pitchFamily="18" charset="0"/>
                              <a:ea typeface="Cambria Math" panose="02040503050406030204" pitchFamily="18" charset="0"/>
                            </a:rPr>
                          </m:ctrlPr>
                        </m:dPr>
                        <m:e>
                          <m:r>
                            <a:rPr lang="nb-NO" sz="2000" b="0" i="1" smtClean="0">
                              <a:solidFill>
                                <a:schemeClr val="tx1"/>
                              </a:solidFill>
                              <a:latin typeface="Cambria Math" panose="02040503050406030204" pitchFamily="18" charset="0"/>
                              <a:ea typeface="Cambria Math" panose="02040503050406030204" pitchFamily="18" charset="0"/>
                            </a:rPr>
                            <m:t>𝑎</m:t>
                          </m:r>
                          <m:r>
                            <a:rPr lang="nb-NO" sz="2000" b="0" i="1" smtClean="0">
                              <a:solidFill>
                                <a:schemeClr val="tx1"/>
                              </a:solidFill>
                              <a:latin typeface="Cambria Math" panose="02040503050406030204" pitchFamily="18" charset="0"/>
                              <a:ea typeface="Cambria Math" panose="02040503050406030204" pitchFamily="18" charset="0"/>
                            </a:rPr>
                            <m:t>−</m:t>
                          </m:r>
                          <m:sSub>
                            <m:sSubPr>
                              <m:ctrlPr>
                                <a:rPr lang="nb-NO" sz="2000" b="0" i="1" smtClean="0">
                                  <a:solidFill>
                                    <a:schemeClr val="tx1"/>
                                  </a:solidFill>
                                  <a:latin typeface="Cambria Math" panose="02040503050406030204" pitchFamily="18" charset="0"/>
                                  <a:ea typeface="Cambria Math" panose="02040503050406030204" pitchFamily="18" charset="0"/>
                                </a:rPr>
                              </m:ctrlPr>
                            </m:sSubPr>
                            <m:e>
                              <m:r>
                                <a:rPr lang="nb-NO" sz="2000" b="0" i="1" smtClean="0">
                                  <a:solidFill>
                                    <a:schemeClr val="tx1"/>
                                  </a:solidFill>
                                  <a:latin typeface="Cambria Math" panose="02040503050406030204" pitchFamily="18" charset="0"/>
                                  <a:ea typeface="Cambria Math" panose="02040503050406030204" pitchFamily="18" charset="0"/>
                                </a:rPr>
                                <m:t>𝑎</m:t>
                              </m:r>
                            </m:e>
                            <m:sub>
                              <m:r>
                                <a:rPr lang="nb-NO" sz="2000" b="0" i="1" smtClean="0">
                                  <a:solidFill>
                                    <a:schemeClr val="tx1"/>
                                  </a:solidFill>
                                  <a:latin typeface="Cambria Math" panose="02040503050406030204" pitchFamily="18" charset="0"/>
                                  <a:ea typeface="Cambria Math" panose="02040503050406030204" pitchFamily="18" charset="0"/>
                                </a:rPr>
                                <m:t>0</m:t>
                              </m:r>
                            </m:sub>
                          </m:sSub>
                        </m:e>
                      </m:d>
                    </m:oMath>
                  </m:oMathPara>
                </a14:m>
                <a:endParaRPr lang="nb-NO" b="0" i="1" dirty="0" smtClean="0">
                  <a:solidFill>
                    <a:schemeClr val="tx1"/>
                  </a:solidFill>
                  <a:ea typeface="Cambria Math" panose="02040503050406030204" pitchFamily="18" charset="0"/>
                </a:endParaRPr>
              </a:p>
              <a:p>
                <a:pPr lvl="1">
                  <a:buFontTx/>
                  <a:buChar char="–"/>
                </a:pPr>
                <a:r>
                  <a:rPr lang="en-US" sz="1800" i="1" dirty="0" smtClean="0"/>
                  <a:t>Notice: the effect</a:t>
                </a:r>
                <a:r>
                  <a:rPr lang="en-US" sz="1800" i="1" dirty="0"/>
                  <a:t> </a:t>
                </a:r>
                <a:r>
                  <a:rPr lang="en-US" sz="1800" i="1" dirty="0" smtClean="0"/>
                  <a:t>of treatment changes (increases if </a:t>
                </a:r>
                <a14:m>
                  <m:oMath xmlns:m="http://schemas.openxmlformats.org/officeDocument/2006/math">
                    <m:r>
                      <a:rPr lang="nb-NO" sz="1800" i="1" smtClean="0">
                        <a:latin typeface="Cambria Math" panose="02040503050406030204" pitchFamily="18" charset="0"/>
                        <a:ea typeface="Cambria Math" panose="02040503050406030204" pitchFamily="18" charset="0"/>
                      </a:rPr>
                      <m:t>𝛿</m:t>
                    </m:r>
                    <m:r>
                      <a:rPr lang="nb-NO" sz="1800" b="0" i="1" smtClean="0">
                        <a:latin typeface="Cambria Math" panose="02040503050406030204" pitchFamily="18" charset="0"/>
                        <a:ea typeface="Cambria Math" panose="02040503050406030204" pitchFamily="18" charset="0"/>
                      </a:rPr>
                      <m:t>&gt;0</m:t>
                    </m:r>
                  </m:oMath>
                </a14:m>
                <a:r>
                  <a:rPr lang="en-US" sz="1800" i="1" dirty="0" smtClean="0"/>
                  <a:t>, decreases if </a:t>
                </a:r>
                <a14:m>
                  <m:oMath xmlns:m="http://schemas.openxmlformats.org/officeDocument/2006/math">
                    <m:r>
                      <a:rPr lang="nb-NO" sz="1800" i="1">
                        <a:latin typeface="Cambria Math" panose="02040503050406030204" pitchFamily="18" charset="0"/>
                        <a:ea typeface="Cambria Math" panose="02040503050406030204" pitchFamily="18" charset="0"/>
                      </a:rPr>
                      <m:t>𝛿</m:t>
                    </m:r>
                    <m:r>
                      <a:rPr lang="nb-NO" sz="1800" b="0" i="1" smtClean="0">
                        <a:latin typeface="Cambria Math" panose="02040503050406030204" pitchFamily="18" charset="0"/>
                        <a:ea typeface="Cambria Math" panose="02040503050406030204" pitchFamily="18" charset="0"/>
                      </a:rPr>
                      <m:t>&lt;</m:t>
                    </m:r>
                    <m:r>
                      <a:rPr lang="nb-NO" sz="1800" i="1">
                        <a:latin typeface="Cambria Math" panose="02040503050406030204" pitchFamily="18" charset="0"/>
                        <a:ea typeface="Cambria Math" panose="02040503050406030204" pitchFamily="18" charset="0"/>
                      </a:rPr>
                      <m:t>0</m:t>
                    </m:r>
                  </m:oMath>
                </a14:m>
                <a:r>
                  <a:rPr lang="en-US" sz="1800" i="1" dirty="0" smtClean="0"/>
                  <a:t>) with </a:t>
                </a:r>
                <a14:m>
                  <m:oMath xmlns:m="http://schemas.openxmlformats.org/officeDocument/2006/math">
                    <m:r>
                      <a:rPr lang="en-US" sz="1800" i="1" dirty="0" smtClean="0">
                        <a:latin typeface="Cambria Math" panose="02040503050406030204" pitchFamily="18" charset="0"/>
                      </a:rPr>
                      <m:t>𝑎</m:t>
                    </m:r>
                  </m:oMath>
                </a14:m>
                <a:endParaRPr lang="en-US" sz="1800" i="1" dirty="0" smtClean="0"/>
              </a:p>
              <a:p>
                <a:r>
                  <a:rPr lang="en-US" sz="2000" i="1" dirty="0" smtClean="0">
                    <a:solidFill>
                      <a:srgbClr val="00B050"/>
                    </a:solidFill>
                  </a:rPr>
                  <a:t>What is the average jump in death rates at the cutoff, </a:t>
                </a:r>
                <a14:m>
                  <m:oMath xmlns:m="http://schemas.openxmlformats.org/officeDocument/2006/math">
                    <m:sSub>
                      <m:sSubPr>
                        <m:ctrlPr>
                          <a:rPr lang="nb-NO" sz="2000" i="1" smtClean="0">
                            <a:solidFill>
                              <a:srgbClr val="00B050"/>
                            </a:solidFill>
                            <a:latin typeface="Cambria Math" panose="02040503050406030204" pitchFamily="18" charset="0"/>
                            <a:ea typeface="Cambria Math" panose="02040503050406030204" pitchFamily="18" charset="0"/>
                          </a:rPr>
                        </m:ctrlPr>
                      </m:sSubPr>
                      <m:e>
                        <m:d>
                          <m:dPr>
                            <m:begChr m:val=""/>
                            <m:endChr m:val="|"/>
                            <m:ctrlPr>
                              <a:rPr lang="nb-NO" sz="2000" i="1">
                                <a:solidFill>
                                  <a:srgbClr val="00B050"/>
                                </a:solidFill>
                                <a:latin typeface="Cambria Math" panose="02040503050406030204" pitchFamily="18" charset="0"/>
                                <a:ea typeface="Cambria Math" panose="02040503050406030204" pitchFamily="18" charset="0"/>
                              </a:rPr>
                            </m:ctrlPr>
                          </m:dPr>
                          <m:e>
                            <m:f>
                              <m:fPr>
                                <m:ctrlPr>
                                  <a:rPr lang="en-US" sz="2000" i="1">
                                    <a:solidFill>
                                      <a:srgbClr val="00B050"/>
                                    </a:solidFill>
                                    <a:latin typeface="Cambria Math" panose="02040503050406030204" pitchFamily="18" charset="0"/>
                                  </a:rPr>
                                </m:ctrlPr>
                              </m:fPr>
                              <m:num>
                                <m:r>
                                  <a:rPr lang="en-US" sz="2000" i="1">
                                    <a:solidFill>
                                      <a:srgbClr val="00B050"/>
                                    </a:solidFill>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acc>
                                      <m:accPr>
                                        <m:chr m:val="̅"/>
                                        <m:ctrlPr>
                                          <a:rPr lang="en-US" sz="2000" i="1">
                                            <a:solidFill>
                                              <a:srgbClr val="00B050"/>
                                            </a:solidFill>
                                            <a:latin typeface="Cambria Math" panose="02040503050406030204" pitchFamily="18" charset="0"/>
                                          </a:rPr>
                                        </m:ctrlPr>
                                      </m:accPr>
                                      <m:e>
                                        <m:r>
                                          <a:rPr lang="nb-NO" sz="2000" i="1">
                                            <a:solidFill>
                                              <a:srgbClr val="00B050"/>
                                            </a:solidFill>
                                            <a:latin typeface="Cambria Math" panose="02040503050406030204" pitchFamily="18" charset="0"/>
                                          </a:rPr>
                                          <m:t>𝑀</m:t>
                                        </m:r>
                                      </m:e>
                                    </m:acc>
                                  </m:e>
                                  <m:sub>
                                    <m:r>
                                      <a:rPr lang="nb-NO" sz="2000" i="1">
                                        <a:solidFill>
                                          <a:srgbClr val="00B050"/>
                                        </a:solidFill>
                                        <a:latin typeface="Cambria Math" panose="02040503050406030204" pitchFamily="18" charset="0"/>
                                      </a:rPr>
                                      <m:t>𝑎</m:t>
                                    </m:r>
                                  </m:sub>
                                </m:sSub>
                              </m:num>
                              <m:den>
                                <m:r>
                                  <a:rPr lang="en-US" sz="2000" i="1">
                                    <a:solidFill>
                                      <a:srgbClr val="00B050"/>
                                    </a:solidFill>
                                    <a:latin typeface="Cambria Math" panose="02040503050406030204" pitchFamily="18" charset="0"/>
                                  </a:rPr>
                                  <m:t>𝜕</m:t>
                                </m:r>
                                <m:sSub>
                                  <m:sSubPr>
                                    <m:ctrlPr>
                                      <a:rPr lang="nb-NO" sz="2000" i="1">
                                        <a:solidFill>
                                          <a:srgbClr val="00B050"/>
                                        </a:solidFill>
                                        <a:latin typeface="Cambria Math" panose="02040503050406030204" pitchFamily="18" charset="0"/>
                                        <a:ea typeface="Cambria Math" panose="02040503050406030204" pitchFamily="18" charset="0"/>
                                      </a:rPr>
                                    </m:ctrlPr>
                                  </m:sSubPr>
                                  <m:e>
                                    <m:r>
                                      <a:rPr lang="nb-NO" sz="2000" i="1">
                                        <a:solidFill>
                                          <a:srgbClr val="00B050"/>
                                        </a:solidFill>
                                        <a:latin typeface="Cambria Math" panose="02040503050406030204" pitchFamily="18" charset="0"/>
                                        <a:ea typeface="Cambria Math" panose="02040503050406030204" pitchFamily="18" charset="0"/>
                                      </a:rPr>
                                      <m:t>𝐷</m:t>
                                    </m:r>
                                  </m:e>
                                  <m:sub>
                                    <m:r>
                                      <a:rPr lang="nb-NO" sz="2000" i="1">
                                        <a:solidFill>
                                          <a:srgbClr val="00B050"/>
                                        </a:solidFill>
                                        <a:latin typeface="Cambria Math" panose="02040503050406030204" pitchFamily="18" charset="0"/>
                                        <a:ea typeface="Cambria Math" panose="02040503050406030204" pitchFamily="18" charset="0"/>
                                      </a:rPr>
                                      <m:t>𝑎</m:t>
                                    </m:r>
                                  </m:sub>
                                </m:sSub>
                              </m:den>
                            </m:f>
                          </m:e>
                        </m:d>
                      </m:e>
                      <m:sub>
                        <m:r>
                          <a:rPr lang="nb-NO" sz="2000" b="0" i="1" smtClean="0">
                            <a:solidFill>
                              <a:srgbClr val="00B050"/>
                            </a:solidFill>
                            <a:latin typeface="Cambria Math" panose="02040503050406030204" pitchFamily="18" charset="0"/>
                            <a:ea typeface="Cambria Math" panose="02040503050406030204" pitchFamily="18" charset="0"/>
                          </a:rPr>
                          <m:t>𝑎</m:t>
                        </m:r>
                        <m:r>
                          <a:rPr lang="nb-NO" sz="2000" b="0" i="1" smtClean="0">
                            <a:solidFill>
                              <a:srgbClr val="00B050"/>
                            </a:solidFill>
                            <a:latin typeface="Cambria Math" panose="02040503050406030204" pitchFamily="18" charset="0"/>
                            <a:ea typeface="Cambria Math" panose="02040503050406030204" pitchFamily="18" charset="0"/>
                          </a:rPr>
                          <m:t>=</m:t>
                        </m:r>
                        <m:sSub>
                          <m:sSubPr>
                            <m:ctrlPr>
                              <a:rPr lang="nb-NO" sz="2000" b="0" i="1" smtClean="0">
                                <a:solidFill>
                                  <a:srgbClr val="00B050"/>
                                </a:solidFill>
                                <a:latin typeface="Cambria Math" panose="02040503050406030204" pitchFamily="18" charset="0"/>
                                <a:ea typeface="Cambria Math" panose="02040503050406030204" pitchFamily="18" charset="0"/>
                              </a:rPr>
                            </m:ctrlPr>
                          </m:sSubPr>
                          <m:e>
                            <m:r>
                              <a:rPr lang="nb-NO" sz="2000" b="0" i="1" smtClean="0">
                                <a:solidFill>
                                  <a:srgbClr val="00B050"/>
                                </a:solidFill>
                                <a:latin typeface="Cambria Math" panose="02040503050406030204" pitchFamily="18" charset="0"/>
                                <a:ea typeface="Cambria Math" panose="02040503050406030204" pitchFamily="18" charset="0"/>
                              </a:rPr>
                              <m:t>𝑎</m:t>
                            </m:r>
                          </m:e>
                          <m:sub>
                            <m:r>
                              <a:rPr lang="nb-NO" sz="2000" b="0" i="1" smtClean="0">
                                <a:solidFill>
                                  <a:srgbClr val="00B050"/>
                                </a:solidFill>
                                <a:latin typeface="Cambria Math" panose="02040503050406030204" pitchFamily="18" charset="0"/>
                                <a:ea typeface="Cambria Math" panose="02040503050406030204" pitchFamily="18" charset="0"/>
                              </a:rPr>
                              <m:t>0</m:t>
                            </m:r>
                          </m:sub>
                        </m:sSub>
                      </m:sub>
                    </m:sSub>
                  </m:oMath>
                </a14:m>
                <a:r>
                  <a:rPr lang="en-US" sz="2000" i="1" dirty="0" smtClean="0">
                    <a:solidFill>
                      <a:srgbClr val="00B050"/>
                    </a:solidFill>
                  </a:rPr>
                  <a:t>?</a:t>
                </a:r>
              </a:p>
              <a:p>
                <a:pPr marL="0" indent="0">
                  <a:buNone/>
                </a:pPr>
                <a14:m>
                  <m:oMathPara xmlns:m="http://schemas.openxmlformats.org/officeDocument/2006/math">
                    <m:oMathParaPr>
                      <m:jc m:val="centerGroup"/>
                    </m:oMathParaPr>
                    <m:oMath xmlns:m="http://schemas.openxmlformats.org/officeDocument/2006/math">
                      <m:sSub>
                        <m:sSubPr>
                          <m:ctrlPr>
                            <a:rPr lang="nb-NO" sz="2000" i="1" smtClean="0">
                              <a:latin typeface="Cambria Math" panose="02040503050406030204" pitchFamily="18" charset="0"/>
                            </a:rPr>
                          </m:ctrlPr>
                        </m:sSubPr>
                        <m:e>
                          <m:d>
                            <m:dPr>
                              <m:begChr m:val=""/>
                              <m:endChr m:val="|"/>
                              <m:ctrlPr>
                                <a:rPr lang="nb-NO" sz="2000" i="1">
                                  <a:latin typeface="Cambria Math" panose="02040503050406030204" pitchFamily="18" charset="0"/>
                                </a:rPr>
                              </m:ctrlPr>
                            </m:dPr>
                            <m:e>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nb-NO" sz="2000" i="1">
                                              <a:latin typeface="Cambria Math" panose="02040503050406030204" pitchFamily="18" charset="0"/>
                                            </a:rPr>
                                            <m:t>𝑀</m:t>
                                          </m:r>
                                        </m:e>
                                      </m:acc>
                                    </m:e>
                                    <m:sub>
                                      <m:r>
                                        <a:rPr lang="nb-NO" sz="2000" i="1">
                                          <a:latin typeface="Cambria Math" panose="02040503050406030204" pitchFamily="18" charset="0"/>
                                        </a:rPr>
                                        <m:t>𝑎</m:t>
                                      </m:r>
                                    </m:sub>
                                  </m:sSub>
                                  <m:r>
                                    <a:rPr lang="nb-NO" sz="2000" b="0" i="1" smtClean="0">
                                      <a:latin typeface="Cambria Math" panose="02040503050406030204" pitchFamily="18" charset="0"/>
                                    </a:rPr>
                                    <m:t>′</m:t>
                                  </m:r>
                                </m:e>
                                <m:sub>
                                  <m:sSub>
                                    <m:sSubPr>
                                      <m:ctrlPr>
                                        <a:rPr lang="en-US" sz="2000" i="1">
                                          <a:latin typeface="Cambria Math" panose="02040503050406030204" pitchFamily="18" charset="0"/>
                                        </a:rPr>
                                      </m:ctrlPr>
                                    </m:sSubPr>
                                    <m:e>
                                      <m:r>
                                        <a:rPr lang="nb-NO" sz="2000" i="1">
                                          <a:latin typeface="Cambria Math" panose="02040503050406030204" pitchFamily="18" charset="0"/>
                                        </a:rPr>
                                        <m:t>𝐷</m:t>
                                      </m:r>
                                    </m:e>
                                    <m:sub>
                                      <m:r>
                                        <a:rPr lang="nb-NO" sz="2000" i="1">
                                          <a:latin typeface="Cambria Math" panose="02040503050406030204" pitchFamily="18" charset="0"/>
                                        </a:rPr>
                                        <m:t>𝑎</m:t>
                                      </m:r>
                                    </m:sub>
                                  </m:sSub>
                                </m:sub>
                              </m:sSub>
                            </m:e>
                          </m:d>
                        </m:e>
                        <m:sub>
                          <m:r>
                            <a:rPr lang="nb-NO" sz="2000" b="0" i="1" smtClean="0">
                              <a:latin typeface="Cambria Math" panose="02040503050406030204" pitchFamily="18" charset="0"/>
                            </a:rPr>
                            <m:t>𝑎</m:t>
                          </m:r>
                          <m:r>
                            <a:rPr lang="nb-NO" sz="2000" b="0" i="1" smtClean="0">
                              <a:latin typeface="Cambria Math" panose="02040503050406030204" pitchFamily="18" charset="0"/>
                            </a:rPr>
                            <m:t>=</m:t>
                          </m:r>
                          <m:sSub>
                            <m:sSubPr>
                              <m:ctrlPr>
                                <a:rPr lang="nb-NO" sz="2000" b="0" i="1" smtClean="0">
                                  <a:latin typeface="Cambria Math" panose="02040503050406030204" pitchFamily="18" charset="0"/>
                                </a:rPr>
                              </m:ctrlPr>
                            </m:sSubPr>
                            <m:e>
                              <m:r>
                                <a:rPr lang="nb-NO" sz="2000" b="0" i="1" smtClean="0">
                                  <a:latin typeface="Cambria Math" panose="02040503050406030204" pitchFamily="18" charset="0"/>
                                </a:rPr>
                                <m:t>𝑎</m:t>
                              </m:r>
                            </m:e>
                            <m:sub>
                              <m:r>
                                <a:rPr lang="nb-NO" sz="2000" b="0" i="1" smtClean="0">
                                  <a:latin typeface="Cambria Math" panose="02040503050406030204" pitchFamily="18" charset="0"/>
                                </a:rPr>
                                <m:t>0</m:t>
                              </m:r>
                            </m:sub>
                          </m:sSub>
                        </m:sub>
                      </m:sSub>
                      <m:r>
                        <a:rPr lang="nb-NO" sz="2000" i="1">
                          <a:latin typeface="Cambria Math" panose="02040503050406030204" pitchFamily="18" charset="0"/>
                        </a:rPr>
                        <m:t>=</m:t>
                      </m:r>
                      <m:r>
                        <a:rPr lang="nb-NO" sz="2000" i="1">
                          <a:latin typeface="Cambria Math" panose="02040503050406030204" pitchFamily="18" charset="0"/>
                          <a:ea typeface="Cambria Math" panose="02040503050406030204" pitchFamily="18" charset="0"/>
                        </a:rPr>
                        <m:t>𝜌</m:t>
                      </m:r>
                    </m:oMath>
                  </m:oMathPara>
                </a14:m>
                <a:endParaRPr lang="en-US" sz="2000" i="1" dirty="0" smtClean="0">
                  <a:solidFill>
                    <a:srgbClr val="00B050"/>
                  </a:solidFill>
                </a:endParaRPr>
              </a:p>
              <a:p>
                <a:pPr lvl="1">
                  <a:buFontTx/>
                  <a:buChar char="–"/>
                </a:pPr>
                <a:r>
                  <a:rPr lang="en-US" sz="1800" i="1" dirty="0"/>
                  <a:t>Notice: </a:t>
                </a:r>
                <a:r>
                  <a:rPr lang="en-US" sz="1800" i="1" dirty="0" smtClean="0"/>
                  <a:t>the </a:t>
                </a:r>
                <a:r>
                  <a:rPr lang="en-US" sz="1800" i="1" dirty="0"/>
                  <a:t>effect of treatment </a:t>
                </a:r>
                <a:r>
                  <a:rPr lang="en-US" sz="1800" i="1" dirty="0" smtClean="0"/>
                  <a:t>at the cutoff continues to be captured by </a:t>
                </a:r>
                <a14:m>
                  <m:oMath xmlns:m="http://schemas.openxmlformats.org/officeDocument/2006/math">
                    <m:r>
                      <a:rPr lang="en-US" sz="1800" i="1">
                        <a:latin typeface="Cambria Math" panose="02040503050406030204" pitchFamily="18" charset="0"/>
                        <a:ea typeface="Cambria Math" panose="02040503050406030204" pitchFamily="18" charset="0"/>
                      </a:rPr>
                      <m:t>𝜌</m:t>
                    </m:r>
                  </m:oMath>
                </a14:m>
                <a:endParaRPr lang="en-US" sz="1800" i="1" dirty="0"/>
              </a:p>
              <a:p>
                <a:pPr lvl="1"/>
                <a:endParaRPr lang="en-US" i="1" dirty="0">
                  <a:solidFill>
                    <a:srgbClr val="00B050"/>
                  </a:solidFill>
                </a:endParaRPr>
              </a:p>
            </p:txBody>
          </p:sp>
        </mc:Choice>
        <mc:Fallback xmlns="">
          <p:sp>
            <p:nvSpPr>
              <p:cNvPr id="8" name="Content Placeholder 7"/>
              <p:cNvSpPr>
                <a:spLocks noGrp="1" noRot="1" noChangeAspect="1" noMove="1" noResize="1" noEditPoints="1" noAdjustHandles="1" noChangeArrowheads="1" noChangeShapeType="1" noTextEdit="1"/>
              </p:cNvSpPr>
              <p:nvPr>
                <p:ph sz="half" idx="30"/>
              </p:nvPr>
            </p:nvSpPr>
            <p:spPr>
              <a:xfrm>
                <a:off x="380169" y="1704042"/>
                <a:ext cx="6268459" cy="4354559"/>
              </a:xfrm>
              <a:blipFill>
                <a:blip r:embed="rId2"/>
                <a:stretch>
                  <a:fillRect l="-2332" t="-1681" r="-2818" b="-4202"/>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16</a:t>
            </a:fld>
            <a:endParaRPr lang="en-US" dirty="0"/>
          </a:p>
        </p:txBody>
      </p:sp>
      <p:pic>
        <p:nvPicPr>
          <p:cNvPr id="11" name="Picture 10"/>
          <p:cNvPicPr>
            <a:picLocks noChangeAspect="1"/>
          </p:cNvPicPr>
          <p:nvPr/>
        </p:nvPicPr>
        <p:blipFill>
          <a:blip r:embed="rId3"/>
          <a:stretch>
            <a:fillRect/>
          </a:stretch>
        </p:blipFill>
        <p:spPr>
          <a:xfrm>
            <a:off x="7227743" y="2156969"/>
            <a:ext cx="4281927" cy="2816683"/>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9313401" y="5195843"/>
            <a:ext cx="2196269" cy="215444"/>
          </a:xfrm>
          <a:prstGeom prst="rect">
            <a:avLst/>
          </a:prstGeom>
          <a:noFill/>
        </p:spPr>
        <p:txBody>
          <a:bodyPr wrap="square" rtlCol="0">
            <a:spAutoFit/>
          </a:bodyPr>
          <a:lstStyle/>
          <a:p>
            <a:pPr algn="r"/>
            <a:r>
              <a:rPr lang="en-US" sz="800" dirty="0" smtClean="0"/>
              <a:t>Figure</a:t>
            </a:r>
            <a:r>
              <a:rPr lang="nb-NO" sz="800" dirty="0" smtClean="0"/>
              <a:t> 20.5 from Huntington (</a:t>
            </a:r>
            <a:r>
              <a:rPr lang="nb-NO" sz="800" dirty="0" smtClean="0">
                <a:hlinkClick r:id="rId4"/>
              </a:rPr>
              <a:t>2022</a:t>
            </a:r>
            <a:r>
              <a:rPr lang="nb-NO" sz="800" dirty="0" smtClean="0"/>
              <a:t>)</a:t>
            </a:r>
            <a:endParaRPr lang="en-US" sz="800" dirty="0"/>
          </a:p>
        </p:txBody>
      </p:sp>
    </p:spTree>
    <p:extLst>
      <p:ext uri="{BB962C8B-B14F-4D97-AF65-F5344CB8AC3E}">
        <p14:creationId xmlns:p14="http://schemas.microsoft.com/office/powerpoint/2010/main" val="39675425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solidFill>
                  <a:srgbClr val="FF0000"/>
                </a:solidFill>
              </a:rPr>
              <a:t>WARNING</a:t>
            </a:r>
            <a:endParaRPr lang="en-US"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en-US" sz="2000" dirty="0" smtClean="0"/>
                  <a:t>Interactions accommodate differential effects of treatment across the running variable, </a:t>
                </a:r>
                <a:r>
                  <a:rPr lang="en-US" sz="2000" b="1" dirty="0" smtClean="0"/>
                  <a:t>BUT</a:t>
                </a:r>
                <a:r>
                  <a:rPr lang="en-US" sz="2000" dirty="0" smtClean="0"/>
                  <a:t> as we get further away from the cutoff, treated and untreated might deviate in ways other than treatment.</a:t>
                </a:r>
              </a:p>
              <a:p>
                <a:pPr marL="846146" lvl="1" indent="-285750">
                  <a:buFont typeface="Arial" panose="020B0604020202020204" pitchFamily="34" charset="0"/>
                  <a:buChar char="–"/>
                </a:pPr>
                <a:r>
                  <a:rPr lang="en-US" sz="1800" b="1" dirty="0"/>
                  <a:t>Angrist &amp; </a:t>
                </a:r>
                <a:r>
                  <a:rPr lang="en-US" sz="1800" b="1" dirty="0" err="1"/>
                  <a:t>Pischke</a:t>
                </a:r>
                <a:r>
                  <a:rPr lang="en-US" sz="1800" b="1" dirty="0"/>
                  <a:t> (2015, p. 153): </a:t>
                </a:r>
                <a:r>
                  <a:rPr lang="en-US" sz="1800" dirty="0"/>
                  <a:t>«the validity of RD turns on our willingness to extrapolate across values of the running variable, at least for values in the </a:t>
                </a:r>
                <a:r>
                  <a:rPr lang="en-US" sz="1800" b="1" i="1" dirty="0"/>
                  <a:t>neighborhood</a:t>
                </a:r>
                <a:r>
                  <a:rPr lang="en-US" sz="1800" dirty="0"/>
                  <a:t> of the cutoff at which treatment switches on»</a:t>
                </a:r>
              </a:p>
              <a:p>
                <a:pPr marL="285750" indent="-285750">
                  <a:buFont typeface="Arial" panose="020B0604020202020204" pitchFamily="34" charset="0"/>
                  <a:buChar char="•"/>
                </a:pPr>
                <a:r>
                  <a:rPr lang="en-US" sz="2000" dirty="0"/>
                  <a:t>A</a:t>
                </a:r>
                <a:r>
                  <a:rPr lang="en-US" sz="2000" dirty="0" smtClean="0"/>
                  <a:t>ppropriate </a:t>
                </a:r>
                <a:r>
                  <a:rPr lang="en-US" sz="2000" dirty="0" smtClean="0"/>
                  <a:t>modelling </a:t>
                </a:r>
                <a:r>
                  <a:rPr lang="en-US" sz="2000" dirty="0" smtClean="0"/>
                  <a:t>is necessary to precisely estimate the treatment effect on the treated at the cutoff (</a:t>
                </a:r>
                <a14:m>
                  <m:oMath xmlns:m="http://schemas.openxmlformats.org/officeDocument/2006/math">
                    <m:r>
                      <a:rPr lang="en-US" sz="2000" i="1" smtClean="0">
                        <a:latin typeface="Cambria Math" panose="02040503050406030204" pitchFamily="18" charset="0"/>
                        <a:ea typeface="Cambria Math" panose="02040503050406030204" pitchFamily="18" charset="0"/>
                      </a:rPr>
                      <m:t>𝜌</m:t>
                    </m:r>
                  </m:oMath>
                </a14:m>
                <a:r>
                  <a:rPr lang="en-US" sz="2000" dirty="0" smtClean="0"/>
                  <a:t>), but be aware of not extrapolating far beyond the cutoff without reason. May I add:</a:t>
                </a:r>
              </a:p>
              <a:p>
                <a:pPr marL="846146" lvl="1" indent="-285750">
                  <a:buFont typeface="Arial" panose="020B0604020202020204" pitchFamily="34" charset="0"/>
                  <a:buChar char="–"/>
                </a:pPr>
                <a:r>
                  <a:rPr lang="en-US" sz="1800" dirty="0" smtClean="0"/>
                  <a:t>You will often </a:t>
                </a:r>
                <a:r>
                  <a:rPr lang="en-US" sz="1800" b="1" dirty="0" smtClean="0"/>
                  <a:t>not</a:t>
                </a:r>
                <a:r>
                  <a:rPr lang="en-US" sz="1800" dirty="0" smtClean="0"/>
                  <a:t> find reasons and still be tempted to do it. </a:t>
                </a:r>
                <a:r>
                  <a:rPr lang="en-US" sz="1800" b="1" dirty="0" smtClean="0"/>
                  <a:t>Please, don’t!</a:t>
                </a:r>
              </a:p>
              <a:p>
                <a:pPr marL="846146" lvl="1" indent="-285750">
                  <a:buFont typeface="Arial" panose="020B0604020202020204" pitchFamily="34" charset="0"/>
                  <a:buChar char="–"/>
                </a:pPr>
                <a:r>
                  <a:rPr lang="en-US" sz="1800" dirty="0" smtClean="0"/>
                  <a:t>This applies to baroque and the simplest of linear model specifications (although, again, </a:t>
                </a:r>
                <a:r>
                  <a:rPr lang="en-US" sz="1800" b="1" i="1" dirty="0" smtClean="0"/>
                  <a:t>limited</a:t>
                </a:r>
                <a:r>
                  <a:rPr lang="en-US" sz="1800" dirty="0" smtClean="0"/>
                  <a:t> extrapolation might be justified when the relationship between running variable and outcome is linear).</a:t>
                </a:r>
              </a:p>
            </p:txBody>
          </p:sp>
        </mc:Choice>
        <mc:Fallback>
          <p:sp>
            <p:nvSpPr>
              <p:cNvPr id="3" name="Content Placeholder 2"/>
              <p:cNvSpPr>
                <a:spLocks noGrp="1" noRot="1" noChangeAspect="1" noMove="1" noResize="1" noEditPoints="1" noAdjustHandles="1" noChangeArrowheads="1" noChangeShapeType="1" noTextEdit="1"/>
              </p:cNvSpPr>
              <p:nvPr>
                <p:ph sz="quarter" idx="31"/>
              </p:nvPr>
            </p:nvSpPr>
            <p:spPr>
              <a:blipFill>
                <a:blip r:embed="rId2"/>
                <a:stretch>
                  <a:fillRect l="-1279" r="-320"/>
                </a:stretch>
              </a:blipFill>
            </p:spPr>
            <p:txBody>
              <a:bodyPr/>
              <a:lstStyle/>
              <a:p>
                <a:r>
                  <a:rPr lang="en-US">
                    <a:noFill/>
                  </a:rPr>
                  <a:t> </a:t>
                </a:r>
              </a:p>
            </p:txBody>
          </p:sp>
        </mc:Fallback>
      </mc:AlternateContent>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17</a:t>
            </a:fld>
            <a:endParaRPr lang="en-US" dirty="0"/>
          </a:p>
        </p:txBody>
      </p:sp>
    </p:spTree>
    <p:extLst>
      <p:ext uri="{BB962C8B-B14F-4D97-AF65-F5344CB8AC3E}">
        <p14:creationId xmlns:p14="http://schemas.microsoft.com/office/powerpoint/2010/main" val="332436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Birthdays and Funerals</a:t>
            </a:r>
            <a:endParaRPr lang="en-US" dirty="0"/>
          </a:p>
        </p:txBody>
      </p:sp>
      <p:sp>
        <p:nvSpPr>
          <p:cNvPr id="7" name="Subtitle 6"/>
          <p:cNvSpPr>
            <a:spLocks noGrp="1"/>
          </p:cNvSpPr>
          <p:nvPr>
            <p:ph type="subTitle" idx="13"/>
          </p:nvPr>
        </p:nvSpPr>
        <p:spPr/>
        <p:txBody>
          <a:bodyPr/>
          <a:lstStyle/>
          <a:p>
            <a:r>
              <a:rPr lang="en-US" b="1" dirty="0" smtClean="0"/>
              <a:t>RD Formalization: Non-linear trends &amp; interaction terms</a:t>
            </a:r>
            <a:endParaRPr lang="en-US" b="1" dirty="0"/>
          </a:p>
        </p:txBody>
      </p:sp>
      <mc:AlternateContent xmlns:mc="http://schemas.openxmlformats.org/markup-compatibility/2006" xmlns:a14="http://schemas.microsoft.com/office/drawing/2010/main">
        <mc:Choice Requires="a14">
          <p:sp>
            <p:nvSpPr>
              <p:cNvPr id="8" name="Content Placeholder 7"/>
              <p:cNvSpPr>
                <a:spLocks noGrp="1"/>
              </p:cNvSpPr>
              <p:nvPr>
                <p:ph sz="half" idx="30"/>
              </p:nvPr>
            </p:nvSpPr>
            <p:spPr>
              <a:xfrm>
                <a:off x="380169" y="1704042"/>
                <a:ext cx="7311045" cy="4354559"/>
              </a:xfrm>
            </p:spPr>
            <p:txBody>
              <a:bodyPr/>
              <a:lstStyle/>
              <a:p>
                <a:pPr>
                  <a:spcAft>
                    <a:spcPts val="600"/>
                  </a:spcAft>
                </a:pPr>
                <a:r>
                  <a:rPr lang="en-US" dirty="0" smtClean="0"/>
                  <a:t>Finally, when data and theory suggest </a:t>
                </a:r>
                <a:r>
                  <a:rPr lang="en-US" b="1" dirty="0" smtClean="0"/>
                  <a:t>non-linear trends</a:t>
                </a:r>
                <a:r>
                  <a:rPr lang="en-US" dirty="0" smtClean="0"/>
                  <a:t> between running variable </a:t>
                </a:r>
                <a:r>
                  <a:rPr lang="en-US" b="1" dirty="0" smtClean="0"/>
                  <a:t>and</a:t>
                </a:r>
                <a:r>
                  <a:rPr lang="en-US" dirty="0" smtClean="0"/>
                  <a:t> outcome, as well as </a:t>
                </a:r>
                <a:r>
                  <a:rPr lang="en-US" b="1" dirty="0" smtClean="0"/>
                  <a:t>changes in the relation between running variable and outcome as result of the treatment</a:t>
                </a:r>
                <a:r>
                  <a:rPr lang="en-US" dirty="0" smtClean="0"/>
                  <a:t>, this can be introduced in a model of the following form:</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nb-NO" sz="2000" i="1">
                                  <a:latin typeface="Cambria Math" panose="02040503050406030204" pitchFamily="18" charset="0"/>
                                </a:rPr>
                                <m:t>𝑀</m:t>
                              </m:r>
                            </m:e>
                          </m:acc>
                        </m:e>
                        <m:sub>
                          <m:r>
                            <a:rPr lang="nb-NO" sz="2000" i="1">
                              <a:latin typeface="Cambria Math" panose="02040503050406030204" pitchFamily="18" charset="0"/>
                            </a:rPr>
                            <m:t>𝑎</m:t>
                          </m:r>
                        </m:sub>
                      </m:sSub>
                      <m:r>
                        <a:rPr lang="nb-NO" sz="2000" i="1">
                          <a:latin typeface="Cambria Math" panose="02040503050406030204" pitchFamily="18" charset="0"/>
                        </a:rPr>
                        <m:t>=</m:t>
                      </m:r>
                      <m:r>
                        <a:rPr lang="nb-NO" sz="2000" i="1">
                          <a:latin typeface="Cambria Math" panose="02040503050406030204" pitchFamily="18" charset="0"/>
                          <a:ea typeface="Cambria Math" panose="02040503050406030204" pitchFamily="18" charset="0"/>
                        </a:rPr>
                        <m:t>𝛼</m:t>
                      </m:r>
                      <m:r>
                        <a:rPr lang="nb-NO" sz="2000" i="1">
                          <a:latin typeface="Cambria Math" panose="02040503050406030204" pitchFamily="18" charset="0"/>
                          <a:ea typeface="Cambria Math" panose="02040503050406030204" pitchFamily="18" charset="0"/>
                        </a:rPr>
                        <m:t>+</m:t>
                      </m:r>
                      <m:r>
                        <a:rPr lang="nb-NO" sz="2000" i="1">
                          <a:latin typeface="Cambria Math" panose="02040503050406030204" pitchFamily="18" charset="0"/>
                          <a:ea typeface="Cambria Math" panose="02040503050406030204" pitchFamily="18" charset="0"/>
                        </a:rPr>
                        <m:t>𝜌</m:t>
                      </m:r>
                      <m:sSub>
                        <m:sSubPr>
                          <m:ctrlPr>
                            <a:rPr lang="nb-NO" sz="2000" i="1">
                              <a:latin typeface="Cambria Math" panose="02040503050406030204" pitchFamily="18" charset="0"/>
                              <a:ea typeface="Cambria Math" panose="02040503050406030204" pitchFamily="18" charset="0"/>
                            </a:rPr>
                          </m:ctrlPr>
                        </m:sSubPr>
                        <m:e>
                          <m:r>
                            <a:rPr lang="nb-NO" sz="2000" i="1">
                              <a:latin typeface="Cambria Math" panose="02040503050406030204" pitchFamily="18" charset="0"/>
                              <a:ea typeface="Cambria Math" panose="02040503050406030204" pitchFamily="18" charset="0"/>
                            </a:rPr>
                            <m:t>𝐷</m:t>
                          </m:r>
                        </m:e>
                        <m:sub>
                          <m:r>
                            <a:rPr lang="nb-NO" sz="2000" i="1">
                              <a:latin typeface="Cambria Math" panose="02040503050406030204" pitchFamily="18" charset="0"/>
                              <a:ea typeface="Cambria Math" panose="02040503050406030204" pitchFamily="18" charset="0"/>
                            </a:rPr>
                            <m:t>𝑎</m:t>
                          </m:r>
                        </m:sub>
                      </m:sSub>
                      <m:r>
                        <a:rPr lang="nb-NO" sz="2000" i="1">
                          <a:latin typeface="Cambria Math" panose="02040503050406030204" pitchFamily="18" charset="0"/>
                          <a:ea typeface="Cambria Math" panose="02040503050406030204" pitchFamily="18" charset="0"/>
                        </a:rPr>
                        <m:t>+</m:t>
                      </m:r>
                      <m:sSub>
                        <m:sSubPr>
                          <m:ctrlPr>
                            <a:rPr lang="nb-NO" sz="2000" i="1" smtClean="0">
                              <a:solidFill>
                                <a:schemeClr val="accent4">
                                  <a:lumMod val="50000"/>
                                </a:schemeClr>
                              </a:solidFill>
                              <a:latin typeface="Cambria Math" panose="02040503050406030204" pitchFamily="18" charset="0"/>
                              <a:ea typeface="Cambria Math" panose="02040503050406030204" pitchFamily="18" charset="0"/>
                            </a:rPr>
                          </m:ctrlPr>
                        </m:sSubPr>
                        <m:e>
                          <m:r>
                            <a:rPr lang="nb-NO" sz="2000" i="1">
                              <a:solidFill>
                                <a:schemeClr val="accent4">
                                  <a:lumMod val="50000"/>
                                </a:schemeClr>
                              </a:solidFill>
                              <a:latin typeface="Cambria Math" panose="02040503050406030204" pitchFamily="18" charset="0"/>
                              <a:ea typeface="Cambria Math" panose="02040503050406030204" pitchFamily="18" charset="0"/>
                            </a:rPr>
                            <m:t>𝛾</m:t>
                          </m:r>
                        </m:e>
                        <m:sub>
                          <m:r>
                            <a:rPr lang="nb-NO" sz="2000" b="0" i="1" smtClean="0">
                              <a:solidFill>
                                <a:schemeClr val="accent4">
                                  <a:lumMod val="50000"/>
                                </a:schemeClr>
                              </a:solidFill>
                              <a:latin typeface="Cambria Math" panose="02040503050406030204" pitchFamily="18" charset="0"/>
                              <a:ea typeface="Cambria Math" panose="02040503050406030204" pitchFamily="18" charset="0"/>
                            </a:rPr>
                            <m:t>1</m:t>
                          </m:r>
                        </m:sub>
                      </m:sSub>
                      <m:d>
                        <m:dPr>
                          <m:ctrlPr>
                            <a:rPr lang="nb-NO" sz="2000" i="1">
                              <a:solidFill>
                                <a:schemeClr val="accent4">
                                  <a:lumMod val="50000"/>
                                </a:schemeClr>
                              </a:solidFill>
                              <a:latin typeface="Cambria Math" panose="02040503050406030204" pitchFamily="18" charset="0"/>
                              <a:ea typeface="Cambria Math" panose="02040503050406030204" pitchFamily="18" charset="0"/>
                            </a:rPr>
                          </m:ctrlPr>
                        </m:dPr>
                        <m:e>
                          <m:r>
                            <a:rPr lang="nb-NO" sz="2000" i="1">
                              <a:solidFill>
                                <a:schemeClr val="accent4">
                                  <a:lumMod val="50000"/>
                                </a:schemeClr>
                              </a:solidFill>
                              <a:latin typeface="Cambria Math" panose="02040503050406030204" pitchFamily="18" charset="0"/>
                              <a:ea typeface="Cambria Math" panose="02040503050406030204" pitchFamily="18" charset="0"/>
                            </a:rPr>
                            <m:t>𝑎</m:t>
                          </m:r>
                          <m:r>
                            <a:rPr lang="nb-NO" sz="2000" i="1">
                              <a:solidFill>
                                <a:schemeClr val="accent4">
                                  <a:lumMod val="50000"/>
                                </a:schemeClr>
                              </a:solidFill>
                              <a:latin typeface="Cambria Math" panose="02040503050406030204" pitchFamily="18" charset="0"/>
                              <a:ea typeface="Cambria Math" panose="02040503050406030204" pitchFamily="18" charset="0"/>
                            </a:rPr>
                            <m:t>−</m:t>
                          </m:r>
                          <m:sSub>
                            <m:sSubPr>
                              <m:ctrlPr>
                                <a:rPr lang="nb-NO" sz="2000" i="1">
                                  <a:solidFill>
                                    <a:schemeClr val="accent4">
                                      <a:lumMod val="50000"/>
                                    </a:schemeClr>
                                  </a:solidFill>
                                  <a:latin typeface="Cambria Math" panose="02040503050406030204" pitchFamily="18" charset="0"/>
                                  <a:ea typeface="Cambria Math" panose="02040503050406030204" pitchFamily="18" charset="0"/>
                                </a:rPr>
                              </m:ctrlPr>
                            </m:sSubPr>
                            <m:e>
                              <m:r>
                                <a:rPr lang="nb-NO" sz="2000" i="1">
                                  <a:solidFill>
                                    <a:schemeClr val="accent4">
                                      <a:lumMod val="50000"/>
                                    </a:schemeClr>
                                  </a:solidFill>
                                  <a:latin typeface="Cambria Math" panose="02040503050406030204" pitchFamily="18" charset="0"/>
                                  <a:ea typeface="Cambria Math" panose="02040503050406030204" pitchFamily="18" charset="0"/>
                                </a:rPr>
                                <m:t>𝑎</m:t>
                              </m:r>
                            </m:e>
                            <m:sub>
                              <m:r>
                                <a:rPr lang="nb-NO" sz="2000" i="1">
                                  <a:solidFill>
                                    <a:schemeClr val="accent4">
                                      <a:lumMod val="50000"/>
                                    </a:schemeClr>
                                  </a:solidFill>
                                  <a:latin typeface="Cambria Math" panose="02040503050406030204" pitchFamily="18" charset="0"/>
                                  <a:ea typeface="Cambria Math" panose="02040503050406030204" pitchFamily="18" charset="0"/>
                                </a:rPr>
                                <m:t>0</m:t>
                              </m:r>
                            </m:sub>
                          </m:sSub>
                        </m:e>
                      </m:d>
                      <m:r>
                        <a:rPr lang="nb-NO" sz="2000" b="0" i="1" smtClean="0">
                          <a:solidFill>
                            <a:schemeClr val="accent4">
                              <a:lumMod val="50000"/>
                            </a:schemeClr>
                          </a:solidFill>
                          <a:latin typeface="Cambria Math" panose="02040503050406030204" pitchFamily="18" charset="0"/>
                          <a:ea typeface="Cambria Math" panose="02040503050406030204" pitchFamily="18" charset="0"/>
                        </a:rPr>
                        <m:t>+</m:t>
                      </m:r>
                      <m:sSub>
                        <m:sSubPr>
                          <m:ctrlPr>
                            <a:rPr lang="nb-NO" sz="2000" i="1">
                              <a:solidFill>
                                <a:schemeClr val="accent4">
                                  <a:lumMod val="50000"/>
                                </a:schemeClr>
                              </a:solidFill>
                              <a:latin typeface="Cambria Math" panose="02040503050406030204" pitchFamily="18" charset="0"/>
                              <a:ea typeface="Cambria Math" panose="02040503050406030204" pitchFamily="18" charset="0"/>
                            </a:rPr>
                          </m:ctrlPr>
                        </m:sSubPr>
                        <m:e>
                          <m:r>
                            <a:rPr lang="nb-NO" sz="2000" i="1">
                              <a:solidFill>
                                <a:schemeClr val="accent4">
                                  <a:lumMod val="50000"/>
                                </a:schemeClr>
                              </a:solidFill>
                              <a:latin typeface="Cambria Math" panose="02040503050406030204" pitchFamily="18" charset="0"/>
                              <a:ea typeface="Cambria Math" panose="02040503050406030204" pitchFamily="18" charset="0"/>
                            </a:rPr>
                            <m:t>𝛾</m:t>
                          </m:r>
                        </m:e>
                        <m:sub>
                          <m:r>
                            <a:rPr lang="nb-NO" sz="2000" b="0" i="1" smtClean="0">
                              <a:solidFill>
                                <a:schemeClr val="accent4">
                                  <a:lumMod val="50000"/>
                                </a:schemeClr>
                              </a:solidFill>
                              <a:latin typeface="Cambria Math" panose="02040503050406030204" pitchFamily="18" charset="0"/>
                              <a:ea typeface="Cambria Math" panose="02040503050406030204" pitchFamily="18" charset="0"/>
                            </a:rPr>
                            <m:t>2</m:t>
                          </m:r>
                        </m:sub>
                      </m:sSub>
                      <m:sSup>
                        <m:sSupPr>
                          <m:ctrlPr>
                            <a:rPr lang="nb-NO" sz="2000" i="1" smtClean="0">
                              <a:solidFill>
                                <a:schemeClr val="accent4">
                                  <a:lumMod val="50000"/>
                                </a:schemeClr>
                              </a:solidFill>
                              <a:latin typeface="Cambria Math" panose="02040503050406030204" pitchFamily="18" charset="0"/>
                              <a:ea typeface="Cambria Math" panose="02040503050406030204" pitchFamily="18" charset="0"/>
                            </a:rPr>
                          </m:ctrlPr>
                        </m:sSupPr>
                        <m:e>
                          <m:d>
                            <m:dPr>
                              <m:ctrlPr>
                                <a:rPr lang="nb-NO" sz="2000" i="1">
                                  <a:solidFill>
                                    <a:schemeClr val="accent4">
                                      <a:lumMod val="50000"/>
                                    </a:schemeClr>
                                  </a:solidFill>
                                  <a:latin typeface="Cambria Math" panose="02040503050406030204" pitchFamily="18" charset="0"/>
                                  <a:ea typeface="Cambria Math" panose="02040503050406030204" pitchFamily="18" charset="0"/>
                                </a:rPr>
                              </m:ctrlPr>
                            </m:dPr>
                            <m:e>
                              <m:r>
                                <a:rPr lang="nb-NO" sz="2000" i="1">
                                  <a:solidFill>
                                    <a:schemeClr val="accent4">
                                      <a:lumMod val="50000"/>
                                    </a:schemeClr>
                                  </a:solidFill>
                                  <a:latin typeface="Cambria Math" panose="02040503050406030204" pitchFamily="18" charset="0"/>
                                  <a:ea typeface="Cambria Math" panose="02040503050406030204" pitchFamily="18" charset="0"/>
                                </a:rPr>
                                <m:t>𝑎</m:t>
                              </m:r>
                              <m:r>
                                <a:rPr lang="nb-NO" sz="2000" i="1">
                                  <a:solidFill>
                                    <a:schemeClr val="accent4">
                                      <a:lumMod val="50000"/>
                                    </a:schemeClr>
                                  </a:solidFill>
                                  <a:latin typeface="Cambria Math" panose="02040503050406030204" pitchFamily="18" charset="0"/>
                                  <a:ea typeface="Cambria Math" panose="02040503050406030204" pitchFamily="18" charset="0"/>
                                </a:rPr>
                                <m:t>−</m:t>
                              </m:r>
                              <m:sSub>
                                <m:sSubPr>
                                  <m:ctrlPr>
                                    <a:rPr lang="nb-NO" sz="2000" i="1">
                                      <a:solidFill>
                                        <a:schemeClr val="accent4">
                                          <a:lumMod val="50000"/>
                                        </a:schemeClr>
                                      </a:solidFill>
                                      <a:latin typeface="Cambria Math" panose="02040503050406030204" pitchFamily="18" charset="0"/>
                                      <a:ea typeface="Cambria Math" panose="02040503050406030204" pitchFamily="18" charset="0"/>
                                    </a:rPr>
                                  </m:ctrlPr>
                                </m:sSubPr>
                                <m:e>
                                  <m:r>
                                    <a:rPr lang="nb-NO" sz="2000" i="1">
                                      <a:solidFill>
                                        <a:schemeClr val="accent4">
                                          <a:lumMod val="50000"/>
                                        </a:schemeClr>
                                      </a:solidFill>
                                      <a:latin typeface="Cambria Math" panose="02040503050406030204" pitchFamily="18" charset="0"/>
                                      <a:ea typeface="Cambria Math" panose="02040503050406030204" pitchFamily="18" charset="0"/>
                                    </a:rPr>
                                    <m:t>𝑎</m:t>
                                  </m:r>
                                </m:e>
                                <m:sub>
                                  <m:r>
                                    <a:rPr lang="nb-NO" sz="2000" i="1">
                                      <a:solidFill>
                                        <a:schemeClr val="accent4">
                                          <a:lumMod val="50000"/>
                                        </a:schemeClr>
                                      </a:solidFill>
                                      <a:latin typeface="Cambria Math" panose="02040503050406030204" pitchFamily="18" charset="0"/>
                                      <a:ea typeface="Cambria Math" panose="02040503050406030204" pitchFamily="18" charset="0"/>
                                    </a:rPr>
                                    <m:t>0</m:t>
                                  </m:r>
                                </m:sub>
                              </m:sSub>
                            </m:e>
                          </m:d>
                        </m:e>
                        <m:sup>
                          <m:r>
                            <a:rPr lang="nb-NO" sz="2000" b="0" i="1" smtClean="0">
                              <a:solidFill>
                                <a:schemeClr val="accent4">
                                  <a:lumMod val="50000"/>
                                </a:schemeClr>
                              </a:solidFill>
                              <a:latin typeface="Cambria Math" panose="02040503050406030204" pitchFamily="18" charset="0"/>
                              <a:ea typeface="Cambria Math" panose="02040503050406030204" pitchFamily="18" charset="0"/>
                            </a:rPr>
                            <m:t>2</m:t>
                          </m:r>
                        </m:sup>
                      </m:sSup>
                    </m:oMath>
                  </m:oMathPara>
                </a14:m>
                <a:r>
                  <a:rPr lang="nb-NO" sz="2000" i="1" dirty="0" smtClean="0">
                    <a:latin typeface="Cambria Math" panose="02040503050406030204" pitchFamily="18" charset="0"/>
                    <a:ea typeface="Cambria Math" panose="02040503050406030204" pitchFamily="18" charset="0"/>
                  </a:rPr>
                  <a:t/>
                </a:r>
                <a:br>
                  <a:rPr lang="nb-NO" sz="2000" i="1" dirty="0" smtClean="0">
                    <a:latin typeface="Cambria Math" panose="02040503050406030204" pitchFamily="18" charset="0"/>
                    <a:ea typeface="Cambria Math" panose="02040503050406030204" pitchFamily="18" charset="0"/>
                  </a:rPr>
                </a:br>
                <a:r>
                  <a:rPr lang="nb-NO" sz="2000" i="1" dirty="0" smtClean="0">
                    <a:latin typeface="Cambria Math" panose="02040503050406030204" pitchFamily="18" charset="0"/>
                    <a:ea typeface="Cambria Math" panose="02040503050406030204" pitchFamily="18" charset="0"/>
                  </a:rPr>
                  <a:t>			</a:t>
                </a:r>
                <a14:m>
                  <m:oMath xmlns:m="http://schemas.openxmlformats.org/officeDocument/2006/math">
                    <m:r>
                      <a:rPr lang="nb-NO" sz="2000" i="1">
                        <a:latin typeface="Cambria Math" panose="02040503050406030204" pitchFamily="18" charset="0"/>
                        <a:ea typeface="Cambria Math" panose="02040503050406030204" pitchFamily="18" charset="0"/>
                      </a:rPr>
                      <m:t>+</m:t>
                    </m:r>
                    <m:sSub>
                      <m:sSubPr>
                        <m:ctrlPr>
                          <a:rPr lang="nb-NO" sz="2000" i="1" smtClean="0">
                            <a:solidFill>
                              <a:schemeClr val="accent5">
                                <a:lumMod val="75000"/>
                              </a:schemeClr>
                            </a:solidFill>
                            <a:latin typeface="Cambria Math" panose="02040503050406030204" pitchFamily="18" charset="0"/>
                            <a:ea typeface="Cambria Math" panose="02040503050406030204" pitchFamily="18" charset="0"/>
                          </a:rPr>
                        </m:ctrlPr>
                      </m:sSubPr>
                      <m:e>
                        <m:r>
                          <a:rPr lang="nb-NO" sz="2000" i="1">
                            <a:solidFill>
                              <a:schemeClr val="accent5">
                                <a:lumMod val="75000"/>
                              </a:schemeClr>
                            </a:solidFill>
                            <a:latin typeface="Cambria Math" panose="02040503050406030204" pitchFamily="18" charset="0"/>
                            <a:ea typeface="Cambria Math" panose="02040503050406030204" pitchFamily="18" charset="0"/>
                          </a:rPr>
                          <m:t>𝛿</m:t>
                        </m:r>
                      </m:e>
                      <m:sub>
                        <m:r>
                          <a:rPr lang="nb-NO" sz="2000" b="0" i="1" smtClean="0">
                            <a:solidFill>
                              <a:schemeClr val="accent5">
                                <a:lumMod val="75000"/>
                              </a:schemeClr>
                            </a:solidFill>
                            <a:latin typeface="Cambria Math" panose="02040503050406030204" pitchFamily="18" charset="0"/>
                            <a:ea typeface="Cambria Math" panose="02040503050406030204" pitchFamily="18" charset="0"/>
                          </a:rPr>
                          <m:t>1</m:t>
                        </m:r>
                      </m:sub>
                    </m:sSub>
                    <m:d>
                      <m:dPr>
                        <m:ctrlPr>
                          <a:rPr lang="nb-NO" sz="2000" i="1">
                            <a:solidFill>
                              <a:schemeClr val="accent5">
                                <a:lumMod val="75000"/>
                              </a:schemeClr>
                            </a:solidFill>
                            <a:latin typeface="Cambria Math" panose="02040503050406030204" pitchFamily="18" charset="0"/>
                            <a:ea typeface="Cambria Math" panose="02040503050406030204" pitchFamily="18" charset="0"/>
                          </a:rPr>
                        </m:ctrlPr>
                      </m:dPr>
                      <m:e>
                        <m:r>
                          <a:rPr lang="nb-NO" sz="2000" i="1">
                            <a:solidFill>
                              <a:schemeClr val="accent5">
                                <a:lumMod val="75000"/>
                              </a:schemeClr>
                            </a:solidFill>
                            <a:latin typeface="Cambria Math" panose="02040503050406030204" pitchFamily="18" charset="0"/>
                            <a:ea typeface="Cambria Math" panose="02040503050406030204" pitchFamily="18" charset="0"/>
                          </a:rPr>
                          <m:t>𝑎</m:t>
                        </m:r>
                        <m:r>
                          <a:rPr lang="nb-NO" sz="2000" i="1">
                            <a:solidFill>
                              <a:schemeClr val="accent5">
                                <a:lumMod val="75000"/>
                              </a:schemeClr>
                            </a:solidFill>
                            <a:latin typeface="Cambria Math" panose="02040503050406030204" pitchFamily="18" charset="0"/>
                            <a:ea typeface="Cambria Math" panose="02040503050406030204" pitchFamily="18" charset="0"/>
                          </a:rPr>
                          <m:t>−</m:t>
                        </m:r>
                        <m:sSub>
                          <m:sSubPr>
                            <m:ctrlPr>
                              <a:rPr lang="nb-NO" sz="2000" i="1">
                                <a:solidFill>
                                  <a:schemeClr val="accent5">
                                    <a:lumMod val="75000"/>
                                  </a:schemeClr>
                                </a:solidFill>
                                <a:latin typeface="Cambria Math" panose="02040503050406030204" pitchFamily="18" charset="0"/>
                                <a:ea typeface="Cambria Math" panose="02040503050406030204" pitchFamily="18" charset="0"/>
                              </a:rPr>
                            </m:ctrlPr>
                          </m:sSubPr>
                          <m:e>
                            <m:r>
                              <a:rPr lang="nb-NO" sz="2000" i="1">
                                <a:solidFill>
                                  <a:schemeClr val="accent5">
                                    <a:lumMod val="75000"/>
                                  </a:schemeClr>
                                </a:solidFill>
                                <a:latin typeface="Cambria Math" panose="02040503050406030204" pitchFamily="18" charset="0"/>
                                <a:ea typeface="Cambria Math" panose="02040503050406030204" pitchFamily="18" charset="0"/>
                              </a:rPr>
                              <m:t>𝑎</m:t>
                            </m:r>
                          </m:e>
                          <m:sub>
                            <m:r>
                              <a:rPr lang="nb-NO" sz="2000" i="1">
                                <a:solidFill>
                                  <a:schemeClr val="accent5">
                                    <a:lumMod val="75000"/>
                                  </a:schemeClr>
                                </a:solidFill>
                                <a:latin typeface="Cambria Math" panose="02040503050406030204" pitchFamily="18" charset="0"/>
                                <a:ea typeface="Cambria Math" panose="02040503050406030204" pitchFamily="18" charset="0"/>
                              </a:rPr>
                              <m:t>0</m:t>
                            </m:r>
                          </m:sub>
                        </m:sSub>
                      </m:e>
                    </m:d>
                    <m:sSub>
                      <m:sSubPr>
                        <m:ctrlPr>
                          <a:rPr lang="nb-NO" sz="2000" i="1">
                            <a:solidFill>
                              <a:schemeClr val="accent5">
                                <a:lumMod val="75000"/>
                              </a:schemeClr>
                            </a:solidFill>
                            <a:latin typeface="Cambria Math" panose="02040503050406030204" pitchFamily="18" charset="0"/>
                            <a:ea typeface="Cambria Math" panose="02040503050406030204" pitchFamily="18" charset="0"/>
                          </a:rPr>
                        </m:ctrlPr>
                      </m:sSubPr>
                      <m:e>
                        <m:r>
                          <a:rPr lang="nb-NO" sz="2000" i="1">
                            <a:solidFill>
                              <a:schemeClr val="accent5">
                                <a:lumMod val="75000"/>
                              </a:schemeClr>
                            </a:solidFill>
                            <a:latin typeface="Cambria Math" panose="02040503050406030204" pitchFamily="18" charset="0"/>
                            <a:ea typeface="Cambria Math" panose="02040503050406030204" pitchFamily="18" charset="0"/>
                          </a:rPr>
                          <m:t>𝐷</m:t>
                        </m:r>
                      </m:e>
                      <m:sub>
                        <m:r>
                          <a:rPr lang="nb-NO" sz="2000" i="1">
                            <a:solidFill>
                              <a:schemeClr val="accent5">
                                <a:lumMod val="75000"/>
                              </a:schemeClr>
                            </a:solidFill>
                            <a:latin typeface="Cambria Math" panose="02040503050406030204" pitchFamily="18" charset="0"/>
                            <a:ea typeface="Cambria Math" panose="02040503050406030204" pitchFamily="18" charset="0"/>
                          </a:rPr>
                          <m:t>𝑎</m:t>
                        </m:r>
                      </m:sub>
                    </m:sSub>
                    <m:r>
                      <a:rPr lang="nb-NO" sz="2000" i="1">
                        <a:solidFill>
                          <a:schemeClr val="accent5">
                            <a:lumMod val="75000"/>
                          </a:schemeClr>
                        </a:solidFill>
                        <a:latin typeface="Cambria Math" panose="02040503050406030204" pitchFamily="18" charset="0"/>
                        <a:ea typeface="Cambria Math" panose="02040503050406030204" pitchFamily="18" charset="0"/>
                      </a:rPr>
                      <m:t>+</m:t>
                    </m:r>
                    <m:sSub>
                      <m:sSubPr>
                        <m:ctrlPr>
                          <a:rPr lang="nb-NO" sz="2000" i="1">
                            <a:solidFill>
                              <a:schemeClr val="accent5">
                                <a:lumMod val="75000"/>
                              </a:schemeClr>
                            </a:solidFill>
                            <a:latin typeface="Cambria Math" panose="02040503050406030204" pitchFamily="18" charset="0"/>
                            <a:ea typeface="Cambria Math" panose="02040503050406030204" pitchFamily="18" charset="0"/>
                          </a:rPr>
                        </m:ctrlPr>
                      </m:sSubPr>
                      <m:e>
                        <m:r>
                          <a:rPr lang="nb-NO" sz="2000" i="1">
                            <a:solidFill>
                              <a:schemeClr val="accent5">
                                <a:lumMod val="75000"/>
                              </a:schemeClr>
                            </a:solidFill>
                            <a:latin typeface="Cambria Math" panose="02040503050406030204" pitchFamily="18" charset="0"/>
                            <a:ea typeface="Cambria Math" panose="02040503050406030204" pitchFamily="18" charset="0"/>
                          </a:rPr>
                          <m:t>𝛿</m:t>
                        </m:r>
                      </m:e>
                      <m:sub>
                        <m:r>
                          <a:rPr lang="nb-NO" sz="2000" b="0" i="1" smtClean="0">
                            <a:solidFill>
                              <a:schemeClr val="accent5">
                                <a:lumMod val="75000"/>
                              </a:schemeClr>
                            </a:solidFill>
                            <a:latin typeface="Cambria Math" panose="02040503050406030204" pitchFamily="18" charset="0"/>
                            <a:ea typeface="Cambria Math" panose="02040503050406030204" pitchFamily="18" charset="0"/>
                          </a:rPr>
                          <m:t>2</m:t>
                        </m:r>
                      </m:sub>
                    </m:sSub>
                    <m:sSup>
                      <m:sSupPr>
                        <m:ctrlPr>
                          <a:rPr lang="nb-NO" sz="2000" i="1">
                            <a:solidFill>
                              <a:schemeClr val="accent5">
                                <a:lumMod val="75000"/>
                              </a:schemeClr>
                            </a:solidFill>
                            <a:latin typeface="Cambria Math" panose="02040503050406030204" pitchFamily="18" charset="0"/>
                            <a:ea typeface="Cambria Math" panose="02040503050406030204" pitchFamily="18" charset="0"/>
                          </a:rPr>
                        </m:ctrlPr>
                      </m:sSupPr>
                      <m:e>
                        <m:d>
                          <m:dPr>
                            <m:ctrlPr>
                              <a:rPr lang="nb-NO" sz="2000" i="1">
                                <a:solidFill>
                                  <a:schemeClr val="accent5">
                                    <a:lumMod val="75000"/>
                                  </a:schemeClr>
                                </a:solidFill>
                                <a:latin typeface="Cambria Math" panose="02040503050406030204" pitchFamily="18" charset="0"/>
                                <a:ea typeface="Cambria Math" panose="02040503050406030204" pitchFamily="18" charset="0"/>
                              </a:rPr>
                            </m:ctrlPr>
                          </m:dPr>
                          <m:e>
                            <m:r>
                              <a:rPr lang="nb-NO" sz="2000" i="1">
                                <a:solidFill>
                                  <a:schemeClr val="accent5">
                                    <a:lumMod val="75000"/>
                                  </a:schemeClr>
                                </a:solidFill>
                                <a:latin typeface="Cambria Math" panose="02040503050406030204" pitchFamily="18" charset="0"/>
                                <a:ea typeface="Cambria Math" panose="02040503050406030204" pitchFamily="18" charset="0"/>
                              </a:rPr>
                              <m:t>𝑎</m:t>
                            </m:r>
                            <m:r>
                              <a:rPr lang="nb-NO" sz="2000" i="1">
                                <a:solidFill>
                                  <a:schemeClr val="accent5">
                                    <a:lumMod val="75000"/>
                                  </a:schemeClr>
                                </a:solidFill>
                                <a:latin typeface="Cambria Math" panose="02040503050406030204" pitchFamily="18" charset="0"/>
                                <a:ea typeface="Cambria Math" panose="02040503050406030204" pitchFamily="18" charset="0"/>
                              </a:rPr>
                              <m:t>−</m:t>
                            </m:r>
                            <m:sSub>
                              <m:sSubPr>
                                <m:ctrlPr>
                                  <a:rPr lang="nb-NO" sz="2000" i="1">
                                    <a:solidFill>
                                      <a:schemeClr val="accent5">
                                        <a:lumMod val="75000"/>
                                      </a:schemeClr>
                                    </a:solidFill>
                                    <a:latin typeface="Cambria Math" panose="02040503050406030204" pitchFamily="18" charset="0"/>
                                    <a:ea typeface="Cambria Math" panose="02040503050406030204" pitchFamily="18" charset="0"/>
                                  </a:rPr>
                                </m:ctrlPr>
                              </m:sSubPr>
                              <m:e>
                                <m:r>
                                  <a:rPr lang="nb-NO" sz="2000" i="1">
                                    <a:solidFill>
                                      <a:schemeClr val="accent5">
                                        <a:lumMod val="75000"/>
                                      </a:schemeClr>
                                    </a:solidFill>
                                    <a:latin typeface="Cambria Math" panose="02040503050406030204" pitchFamily="18" charset="0"/>
                                    <a:ea typeface="Cambria Math" panose="02040503050406030204" pitchFamily="18" charset="0"/>
                                  </a:rPr>
                                  <m:t>𝑎</m:t>
                                </m:r>
                              </m:e>
                              <m:sub>
                                <m:r>
                                  <a:rPr lang="nb-NO" sz="2000" i="1">
                                    <a:solidFill>
                                      <a:schemeClr val="accent5">
                                        <a:lumMod val="75000"/>
                                      </a:schemeClr>
                                    </a:solidFill>
                                    <a:latin typeface="Cambria Math" panose="02040503050406030204" pitchFamily="18" charset="0"/>
                                    <a:ea typeface="Cambria Math" panose="02040503050406030204" pitchFamily="18" charset="0"/>
                                  </a:rPr>
                                  <m:t>0</m:t>
                                </m:r>
                              </m:sub>
                            </m:sSub>
                          </m:e>
                        </m:d>
                      </m:e>
                      <m:sup>
                        <m:r>
                          <a:rPr lang="nb-NO" sz="2000" i="1">
                            <a:solidFill>
                              <a:schemeClr val="accent5">
                                <a:lumMod val="75000"/>
                              </a:schemeClr>
                            </a:solidFill>
                            <a:latin typeface="Cambria Math" panose="02040503050406030204" pitchFamily="18" charset="0"/>
                            <a:ea typeface="Cambria Math" panose="02040503050406030204" pitchFamily="18" charset="0"/>
                          </a:rPr>
                          <m:t>2</m:t>
                        </m:r>
                      </m:sup>
                    </m:sSup>
                    <m:sSub>
                      <m:sSubPr>
                        <m:ctrlPr>
                          <a:rPr lang="nb-NO" sz="2000" i="1">
                            <a:solidFill>
                              <a:schemeClr val="accent5">
                                <a:lumMod val="75000"/>
                              </a:schemeClr>
                            </a:solidFill>
                            <a:latin typeface="Cambria Math" panose="02040503050406030204" pitchFamily="18" charset="0"/>
                            <a:ea typeface="Cambria Math" panose="02040503050406030204" pitchFamily="18" charset="0"/>
                          </a:rPr>
                        </m:ctrlPr>
                      </m:sSubPr>
                      <m:e>
                        <m:r>
                          <a:rPr lang="nb-NO" sz="2000" i="1">
                            <a:solidFill>
                              <a:schemeClr val="accent5">
                                <a:lumMod val="75000"/>
                              </a:schemeClr>
                            </a:solidFill>
                            <a:latin typeface="Cambria Math" panose="02040503050406030204" pitchFamily="18" charset="0"/>
                            <a:ea typeface="Cambria Math" panose="02040503050406030204" pitchFamily="18" charset="0"/>
                          </a:rPr>
                          <m:t>𝐷</m:t>
                        </m:r>
                      </m:e>
                      <m:sub>
                        <m:r>
                          <a:rPr lang="nb-NO" sz="2000" i="1">
                            <a:solidFill>
                              <a:schemeClr val="accent5">
                                <a:lumMod val="75000"/>
                              </a:schemeClr>
                            </a:solidFill>
                            <a:latin typeface="Cambria Math" panose="02040503050406030204" pitchFamily="18" charset="0"/>
                            <a:ea typeface="Cambria Math" panose="02040503050406030204" pitchFamily="18" charset="0"/>
                          </a:rPr>
                          <m:t>𝑎</m:t>
                        </m:r>
                      </m:sub>
                    </m:sSub>
                    <m:r>
                      <a:rPr lang="nb-NO" sz="2000" b="0" i="1" smtClean="0">
                        <a:latin typeface="Cambria Math" panose="02040503050406030204" pitchFamily="18" charset="0"/>
                        <a:ea typeface="Cambria Math" panose="02040503050406030204" pitchFamily="18" charset="0"/>
                      </a:rPr>
                      <m:t>+</m:t>
                    </m:r>
                    <m:sSub>
                      <m:sSubPr>
                        <m:ctrlPr>
                          <a:rPr lang="nb-NO" sz="2000" i="1">
                            <a:latin typeface="Cambria Math" panose="02040503050406030204" pitchFamily="18" charset="0"/>
                            <a:ea typeface="Cambria Math" panose="02040503050406030204" pitchFamily="18" charset="0"/>
                          </a:rPr>
                        </m:ctrlPr>
                      </m:sSubPr>
                      <m:e>
                        <m:r>
                          <a:rPr lang="nb-NO" sz="2000" i="1">
                            <a:latin typeface="Cambria Math" panose="02040503050406030204" pitchFamily="18" charset="0"/>
                            <a:ea typeface="Cambria Math" panose="02040503050406030204" pitchFamily="18" charset="0"/>
                          </a:rPr>
                          <m:t>𝑒</m:t>
                        </m:r>
                      </m:e>
                      <m:sub>
                        <m:r>
                          <a:rPr lang="nb-NO" sz="2000" i="1">
                            <a:latin typeface="Cambria Math" panose="02040503050406030204" pitchFamily="18" charset="0"/>
                            <a:ea typeface="Cambria Math" panose="02040503050406030204" pitchFamily="18" charset="0"/>
                          </a:rPr>
                          <m:t>𝑎</m:t>
                        </m:r>
                      </m:sub>
                    </m:sSub>
                  </m:oMath>
                </a14:m>
                <a:endParaRPr lang="en-US" sz="2000" dirty="0" smtClean="0"/>
              </a:p>
              <a:p>
                <a:r>
                  <a:rPr lang="en-US" sz="2000" dirty="0" smtClean="0">
                    <a:solidFill>
                      <a:srgbClr val="00B050"/>
                    </a:solidFill>
                  </a:rPr>
                  <a:t>Which model is better? </a:t>
                </a:r>
              </a:p>
              <a:p>
                <a:pPr lvl="1">
                  <a:buFont typeface="Arial" panose="020B0604020202020204" pitchFamily="34" charset="0"/>
                  <a:buChar char="–"/>
                </a:pPr>
                <a:r>
                  <a:rPr lang="en-US" sz="1800" dirty="0" smtClean="0"/>
                  <a:t>“no general rules here, and no substitute for a thoughtful look at the data. We’re especially fortunate when results are not highly sensitive to the details of our model choices.“ (p. 157)</a:t>
                </a:r>
                <a:endParaRPr lang="en-US" sz="1800" dirty="0"/>
              </a:p>
            </p:txBody>
          </p:sp>
        </mc:Choice>
        <mc:Fallback xmlns="">
          <p:sp>
            <p:nvSpPr>
              <p:cNvPr id="8" name="Content Placeholder 7"/>
              <p:cNvSpPr>
                <a:spLocks noGrp="1" noRot="1" noChangeAspect="1" noMove="1" noResize="1" noEditPoints="1" noAdjustHandles="1" noChangeArrowheads="1" noChangeShapeType="1" noTextEdit="1"/>
              </p:cNvSpPr>
              <p:nvPr>
                <p:ph sz="half" idx="30"/>
              </p:nvPr>
            </p:nvSpPr>
            <p:spPr>
              <a:xfrm>
                <a:off x="380169" y="1704042"/>
                <a:ext cx="7311045" cy="4354559"/>
              </a:xfrm>
              <a:blipFill>
                <a:blip r:embed="rId2"/>
                <a:stretch>
                  <a:fillRect l="-2333" t="-2101" r="-417" b="-3782"/>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8020050" y="1303620"/>
            <a:ext cx="3571875" cy="3990975"/>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9733629" y="5943185"/>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spTree>
    <p:extLst>
      <p:ext uri="{BB962C8B-B14F-4D97-AF65-F5344CB8AC3E}">
        <p14:creationId xmlns:p14="http://schemas.microsoft.com/office/powerpoint/2010/main" val="267080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Birthdays and Funerals</a:t>
            </a:r>
            <a:endParaRPr lang="en-US" dirty="0"/>
          </a:p>
        </p:txBody>
      </p:sp>
      <mc:AlternateContent xmlns:mc="http://schemas.openxmlformats.org/markup-compatibility/2006" xmlns:a14="http://schemas.microsoft.com/office/drawing/2010/main">
        <mc:Choice Requires="a14">
          <p:sp>
            <p:nvSpPr>
              <p:cNvPr id="8" name="Content Placeholder 7"/>
              <p:cNvSpPr>
                <a:spLocks noGrp="1"/>
              </p:cNvSpPr>
              <p:nvPr>
                <p:ph sz="half" idx="30"/>
              </p:nvPr>
            </p:nvSpPr>
            <p:spPr>
              <a:xfrm>
                <a:off x="380169" y="1003336"/>
                <a:ext cx="6772661" cy="5055266"/>
              </a:xfrm>
            </p:spPr>
            <p:txBody>
              <a:bodyPr/>
              <a:lstStyle/>
              <a:p>
                <a:pPr>
                  <a:spcAft>
                    <a:spcPts val="600"/>
                  </a:spcAft>
                </a:pPr>
                <a:r>
                  <a:rPr lang="en-US" sz="2000" i="1" dirty="0" smtClean="0">
                    <a:solidFill>
                      <a:srgbClr val="00B050"/>
                    </a:solidFill>
                  </a:rPr>
                  <a:t>Is there a causal effect of legal access to alcohol on death rates?</a:t>
                </a:r>
              </a:p>
              <a:p>
                <a:pPr>
                  <a:spcAft>
                    <a:spcPts val="600"/>
                  </a:spcAft>
                </a:pPr>
                <a:endParaRPr lang="en-US" sz="2000" b="1" dirty="0" smtClean="0"/>
              </a:p>
              <a:p>
                <a:pPr>
                  <a:spcAft>
                    <a:spcPts val="600"/>
                  </a:spcAft>
                </a:pPr>
                <a:endParaRPr lang="en-US" sz="2000" b="1" dirty="0" smtClean="0"/>
              </a:p>
              <a:p>
                <a:pPr>
                  <a:spcAft>
                    <a:spcPts val="600"/>
                  </a:spcAft>
                </a:pPr>
                <a:r>
                  <a:rPr lang="en-US" sz="2000" b="1" dirty="0" smtClean="0"/>
                  <a:t>Non-Parametric RD</a:t>
                </a:r>
                <a:r>
                  <a:rPr lang="en-US" sz="2000" dirty="0" smtClean="0"/>
                  <a:t>: “For a small set of points close to the boundary, nonlinear trends need not concern us at all. This suggest an approach that compares averages in a narrow window just to the left and just to the right of the cutoff.” (p. 161)</a:t>
                </a:r>
              </a:p>
              <a:p>
                <a:pPr marL="0" indent="0">
                  <a:spcAft>
                    <a:spcPts val="600"/>
                  </a:spcAft>
                  <a:buNone/>
                </a:pPr>
                <a14:m>
                  <m:oMathPara xmlns:m="http://schemas.openxmlformats.org/officeDocument/2006/math">
                    <m:oMathParaPr>
                      <m:jc m:val="centerGroup"/>
                    </m:oMathParaPr>
                    <m:oMath xmlns:m="http://schemas.openxmlformats.org/officeDocument/2006/math">
                      <m:r>
                        <a:rPr lang="nb-NO" sz="2000" b="0" i="1" smtClean="0">
                          <a:solidFill>
                            <a:schemeClr val="tx1"/>
                          </a:solidFill>
                          <a:latin typeface="Cambria Math" panose="02040503050406030204" pitchFamily="18" charset="0"/>
                          <a:ea typeface="Cambria Math" panose="02040503050406030204" pitchFamily="18" charset="0"/>
                        </a:rPr>
                        <m:t>𝜌</m:t>
                      </m:r>
                      <m:r>
                        <a:rPr lang="nb-NO" sz="2000" b="0" i="1" smtClean="0">
                          <a:solidFill>
                            <a:schemeClr val="tx1"/>
                          </a:solidFill>
                          <a:latin typeface="Cambria Math" panose="02040503050406030204" pitchFamily="18" charset="0"/>
                          <a:ea typeface="Cambria Math" panose="02040503050406030204" pitchFamily="18" charset="0"/>
                        </a:rPr>
                        <m:t>=</m:t>
                      </m:r>
                      <m:sSub>
                        <m:sSubPr>
                          <m:ctrlPr>
                            <a:rPr lang="nb-NO" sz="2000" b="0" i="1" smtClean="0">
                              <a:solidFill>
                                <a:schemeClr val="tx1"/>
                              </a:solidFill>
                              <a:latin typeface="Cambria Math" panose="02040503050406030204" pitchFamily="18" charset="0"/>
                            </a:rPr>
                          </m:ctrlPr>
                        </m:sSubPr>
                        <m:e>
                          <m:d>
                            <m:dPr>
                              <m:begChr m:val=""/>
                              <m:endChr m:val="|"/>
                              <m:ctrlPr>
                                <a:rPr lang="nb-NO" sz="2000" i="1">
                                  <a:latin typeface="Cambria Math" panose="02040503050406030204" pitchFamily="18" charset="0"/>
                                </a:rPr>
                              </m:ctrlPr>
                            </m:dPr>
                            <m:e>
                              <m:r>
                                <a:rPr lang="nb-NO" sz="2000" i="1">
                                  <a:latin typeface="Cambria Math" panose="02040503050406030204" pitchFamily="18" charset="0"/>
                                </a:rPr>
                                <m:t>𝐸</m:t>
                              </m:r>
                              <m:r>
                                <a:rPr lang="nb-NO"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nb-NO" sz="2000" i="1">
                                          <a:latin typeface="Cambria Math" panose="02040503050406030204" pitchFamily="18" charset="0"/>
                                        </a:rPr>
                                        <m:t>𝑀</m:t>
                                      </m:r>
                                    </m:e>
                                  </m:acc>
                                </m:e>
                                <m:sub>
                                  <m:r>
                                    <a:rPr lang="nb-NO" sz="2000" i="1">
                                      <a:latin typeface="Cambria Math" panose="02040503050406030204" pitchFamily="18" charset="0"/>
                                    </a:rPr>
                                    <m:t>𝑎</m:t>
                                  </m:r>
                                </m:sub>
                              </m:sSub>
                              <m:r>
                                <a:rPr lang="nb-NO" sz="2000" i="1">
                                  <a:latin typeface="Cambria Math" panose="02040503050406030204" pitchFamily="18" charset="0"/>
                                </a:rPr>
                                <m:t>|</m:t>
                              </m:r>
                              <m:sSub>
                                <m:sSubPr>
                                  <m:ctrlPr>
                                    <a:rPr lang="en-US" sz="2000" i="1" dirty="0">
                                      <a:latin typeface="Cambria Math" panose="02040503050406030204" pitchFamily="18" charset="0"/>
                                    </a:rPr>
                                  </m:ctrlPr>
                                </m:sSubPr>
                                <m:e>
                                  <m:r>
                                    <a:rPr lang="nb-NO" sz="2000" i="1" dirty="0">
                                      <a:latin typeface="Cambria Math" panose="02040503050406030204" pitchFamily="18" charset="0"/>
                                    </a:rPr>
                                    <m:t>𝐷</m:t>
                                  </m:r>
                                </m:e>
                                <m:sub>
                                  <m:r>
                                    <a:rPr lang="nb-NO" sz="2000" i="1" dirty="0">
                                      <a:latin typeface="Cambria Math" panose="02040503050406030204" pitchFamily="18" charset="0"/>
                                    </a:rPr>
                                    <m:t>𝑎</m:t>
                                  </m:r>
                                </m:sub>
                              </m:sSub>
                              <m:r>
                                <a:rPr lang="nb-NO" sz="2000" b="0" i="1" dirty="0" smtClean="0">
                                  <a:latin typeface="Cambria Math" panose="02040503050406030204" pitchFamily="18" charset="0"/>
                                </a:rPr>
                                <m:t>=1</m:t>
                              </m:r>
                              <m:r>
                                <a:rPr lang="nb-NO" sz="2000" i="1">
                                  <a:latin typeface="Cambria Math" panose="02040503050406030204" pitchFamily="18" charset="0"/>
                                </a:rPr>
                                <m:t>]</m:t>
                              </m:r>
                            </m:e>
                          </m:d>
                        </m:e>
                        <m:sub>
                          <m:r>
                            <a:rPr lang="nb-NO" sz="2000" b="0" i="1" smtClean="0">
                              <a:solidFill>
                                <a:schemeClr val="tx1"/>
                              </a:solidFill>
                              <a:latin typeface="Cambria Math" panose="02040503050406030204" pitchFamily="18" charset="0"/>
                            </a:rPr>
                            <m:t>𝑎</m:t>
                          </m:r>
                          <m:r>
                            <a:rPr lang="nb-NO" sz="2000" b="0" i="1" smtClean="0">
                              <a:solidFill>
                                <a:schemeClr val="tx1"/>
                              </a:solidFill>
                              <a:latin typeface="Cambria Math" panose="02040503050406030204" pitchFamily="18" charset="0"/>
                            </a:rPr>
                            <m:t>→</m:t>
                          </m:r>
                          <m:sSub>
                            <m:sSubPr>
                              <m:ctrlPr>
                                <a:rPr lang="nb-NO" sz="2000" b="0" i="1" smtClean="0">
                                  <a:solidFill>
                                    <a:schemeClr val="tx1"/>
                                  </a:solidFill>
                                  <a:latin typeface="Cambria Math" panose="02040503050406030204" pitchFamily="18" charset="0"/>
                                </a:rPr>
                              </m:ctrlPr>
                            </m:sSubPr>
                            <m:e>
                              <m:r>
                                <a:rPr lang="nb-NO" sz="2000" b="0" i="1" smtClean="0">
                                  <a:solidFill>
                                    <a:schemeClr val="tx1"/>
                                  </a:solidFill>
                                  <a:latin typeface="Cambria Math" panose="02040503050406030204" pitchFamily="18" charset="0"/>
                                </a:rPr>
                                <m:t>𝑎</m:t>
                              </m:r>
                            </m:e>
                            <m:sub>
                              <m:r>
                                <a:rPr lang="nb-NO" sz="2000" b="0" i="1" smtClean="0">
                                  <a:solidFill>
                                    <a:schemeClr val="tx1"/>
                                  </a:solidFill>
                                  <a:latin typeface="Cambria Math" panose="02040503050406030204" pitchFamily="18" charset="0"/>
                                </a:rPr>
                                <m:t>0</m:t>
                              </m:r>
                            </m:sub>
                          </m:sSub>
                        </m:sub>
                      </m:sSub>
                      <m:r>
                        <a:rPr lang="nb-NO" sz="2000" b="0" i="1" smtClean="0">
                          <a:solidFill>
                            <a:schemeClr val="tx1"/>
                          </a:solidFill>
                          <a:latin typeface="Cambria Math" panose="02040503050406030204" pitchFamily="18" charset="0"/>
                        </a:rPr>
                        <m:t>−</m:t>
                      </m:r>
                      <m:sSub>
                        <m:sSubPr>
                          <m:ctrlPr>
                            <a:rPr lang="nb-NO" sz="2000" i="1">
                              <a:latin typeface="Cambria Math" panose="02040503050406030204" pitchFamily="18" charset="0"/>
                            </a:rPr>
                          </m:ctrlPr>
                        </m:sSubPr>
                        <m:e>
                          <m:d>
                            <m:dPr>
                              <m:begChr m:val=""/>
                              <m:endChr m:val="|"/>
                              <m:ctrlPr>
                                <a:rPr lang="nb-NO" sz="2000" i="1">
                                  <a:latin typeface="Cambria Math" panose="02040503050406030204" pitchFamily="18" charset="0"/>
                                </a:rPr>
                              </m:ctrlPr>
                            </m:dPr>
                            <m:e>
                              <m:r>
                                <a:rPr lang="nb-NO" sz="2000" i="1">
                                  <a:latin typeface="Cambria Math" panose="02040503050406030204" pitchFamily="18" charset="0"/>
                                </a:rPr>
                                <m:t>𝐸</m:t>
                              </m:r>
                              <m:r>
                                <a:rPr lang="nb-NO"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nb-NO" sz="2000" i="1">
                                          <a:latin typeface="Cambria Math" panose="02040503050406030204" pitchFamily="18" charset="0"/>
                                        </a:rPr>
                                        <m:t>𝑀</m:t>
                                      </m:r>
                                    </m:e>
                                  </m:acc>
                                </m:e>
                                <m:sub>
                                  <m:r>
                                    <a:rPr lang="nb-NO" sz="2000" i="1">
                                      <a:latin typeface="Cambria Math" panose="02040503050406030204" pitchFamily="18" charset="0"/>
                                    </a:rPr>
                                    <m:t>𝑎</m:t>
                                  </m:r>
                                </m:sub>
                              </m:sSub>
                              <m:r>
                                <a:rPr lang="nb-NO" sz="2000" i="1">
                                  <a:latin typeface="Cambria Math" panose="02040503050406030204" pitchFamily="18" charset="0"/>
                                </a:rPr>
                                <m:t>|</m:t>
                              </m:r>
                              <m:sSub>
                                <m:sSubPr>
                                  <m:ctrlPr>
                                    <a:rPr lang="en-US" sz="2000" i="1" dirty="0">
                                      <a:latin typeface="Cambria Math" panose="02040503050406030204" pitchFamily="18" charset="0"/>
                                    </a:rPr>
                                  </m:ctrlPr>
                                </m:sSubPr>
                                <m:e>
                                  <m:r>
                                    <a:rPr lang="nb-NO" sz="2000" i="1" dirty="0">
                                      <a:latin typeface="Cambria Math" panose="02040503050406030204" pitchFamily="18" charset="0"/>
                                    </a:rPr>
                                    <m:t>𝐷</m:t>
                                  </m:r>
                                </m:e>
                                <m:sub>
                                  <m:r>
                                    <a:rPr lang="nb-NO" sz="2000" i="1" dirty="0">
                                      <a:latin typeface="Cambria Math" panose="02040503050406030204" pitchFamily="18" charset="0"/>
                                    </a:rPr>
                                    <m:t>𝑎</m:t>
                                  </m:r>
                                </m:sub>
                              </m:sSub>
                              <m:r>
                                <a:rPr lang="nb-NO" sz="2000" i="1" dirty="0">
                                  <a:latin typeface="Cambria Math" panose="02040503050406030204" pitchFamily="18" charset="0"/>
                                </a:rPr>
                                <m:t>=</m:t>
                              </m:r>
                              <m:r>
                                <a:rPr lang="nb-NO" sz="2000" b="0" i="1" dirty="0" smtClean="0">
                                  <a:latin typeface="Cambria Math" panose="02040503050406030204" pitchFamily="18" charset="0"/>
                                </a:rPr>
                                <m:t>0</m:t>
                              </m:r>
                              <m:r>
                                <a:rPr lang="nb-NO" sz="2000" i="1">
                                  <a:latin typeface="Cambria Math" panose="02040503050406030204" pitchFamily="18" charset="0"/>
                                </a:rPr>
                                <m:t>]</m:t>
                              </m:r>
                            </m:e>
                          </m:d>
                        </m:e>
                        <m:sub>
                          <m:r>
                            <a:rPr lang="nb-NO" sz="2000" i="1">
                              <a:latin typeface="Cambria Math" panose="02040503050406030204" pitchFamily="18" charset="0"/>
                            </a:rPr>
                            <m:t>𝑎</m:t>
                          </m:r>
                          <m:r>
                            <a:rPr lang="nb-NO" sz="2000" i="1">
                              <a:latin typeface="Cambria Math" panose="02040503050406030204" pitchFamily="18" charset="0"/>
                            </a:rPr>
                            <m:t>→</m:t>
                          </m:r>
                          <m:sSub>
                            <m:sSubPr>
                              <m:ctrlPr>
                                <a:rPr lang="nb-NO" sz="2000" i="1">
                                  <a:latin typeface="Cambria Math" panose="02040503050406030204" pitchFamily="18" charset="0"/>
                                </a:rPr>
                              </m:ctrlPr>
                            </m:sSubPr>
                            <m:e>
                              <m:r>
                                <a:rPr lang="nb-NO" sz="2000" i="1">
                                  <a:latin typeface="Cambria Math" panose="02040503050406030204" pitchFamily="18" charset="0"/>
                                </a:rPr>
                                <m:t>𝑎</m:t>
                              </m:r>
                            </m:e>
                            <m:sub>
                              <m:r>
                                <a:rPr lang="nb-NO" sz="2000" i="1">
                                  <a:latin typeface="Cambria Math" panose="02040503050406030204" pitchFamily="18" charset="0"/>
                                </a:rPr>
                                <m:t>0</m:t>
                              </m:r>
                            </m:sub>
                          </m:sSub>
                        </m:sub>
                      </m:sSub>
                    </m:oMath>
                  </m:oMathPara>
                </a14:m>
                <a:endParaRPr lang="en-US" sz="2000" dirty="0" smtClean="0">
                  <a:solidFill>
                    <a:srgbClr val="00B050"/>
                  </a:solidFill>
                </a:endParaRPr>
              </a:p>
            </p:txBody>
          </p:sp>
        </mc:Choice>
        <mc:Fallback xmlns="">
          <p:sp>
            <p:nvSpPr>
              <p:cNvPr id="8" name="Content Placeholder 7"/>
              <p:cNvSpPr>
                <a:spLocks noGrp="1" noRot="1" noChangeAspect="1" noMove="1" noResize="1" noEditPoints="1" noAdjustHandles="1" noChangeArrowheads="1" noChangeShapeType="1" noTextEdit="1"/>
              </p:cNvSpPr>
              <p:nvPr>
                <p:ph sz="half" idx="30"/>
              </p:nvPr>
            </p:nvSpPr>
            <p:spPr>
              <a:xfrm>
                <a:off x="380169" y="1003336"/>
                <a:ext cx="6772661" cy="5055266"/>
              </a:xfrm>
              <a:blipFill>
                <a:blip r:embed="rId2"/>
                <a:stretch>
                  <a:fillRect l="-2160" t="-1448" r="-2880"/>
                </a:stretch>
              </a:blipFill>
            </p:spPr>
            <p:txBody>
              <a:bodyPr/>
              <a:lstStyle/>
              <a:p>
                <a:r>
                  <a:rPr lang="en-US">
                    <a:noFill/>
                  </a:rPr>
                  <a:t> </a:t>
                </a:r>
              </a:p>
            </p:txBody>
          </p:sp>
        </mc:Fallback>
      </mc:AlternateContent>
      <p:sp>
        <p:nvSpPr>
          <p:cNvPr id="7" name="Subtitle 6"/>
          <p:cNvSpPr>
            <a:spLocks noGrp="1"/>
          </p:cNvSpPr>
          <p:nvPr>
            <p:ph type="subTitle" idx="13"/>
          </p:nvPr>
        </p:nvSpPr>
        <p:spPr>
          <a:xfrm>
            <a:off x="507850" y="1919471"/>
            <a:ext cx="11431664" cy="494749"/>
          </a:xfrm>
        </p:spPr>
        <p:txBody>
          <a:bodyPr/>
          <a:lstStyle/>
          <a:p>
            <a:r>
              <a:rPr lang="en-US" b="1" dirty="0" smtClean="0"/>
              <a:t>RD strategies: Regression vs. Non-Parametric RD</a:t>
            </a:r>
            <a:endParaRPr lang="en-US" b="1" dirty="0"/>
          </a:p>
        </p:txBody>
      </p:sp>
      <p:sp>
        <p:nvSpPr>
          <p:cNvPr id="5" name="Slide Number Placeholder 4"/>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19</a:t>
            </a:fld>
            <a:endParaRPr lang="en-US" dirty="0"/>
          </a:p>
        </p:txBody>
      </p:sp>
      <p:sp>
        <p:nvSpPr>
          <p:cNvPr id="10" name="TextBox 9"/>
          <p:cNvSpPr txBox="1"/>
          <p:nvPr/>
        </p:nvSpPr>
        <p:spPr>
          <a:xfrm>
            <a:off x="5294534" y="6379691"/>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pic>
        <p:nvPicPr>
          <p:cNvPr id="2" name="Picture 1"/>
          <p:cNvPicPr>
            <a:picLocks noChangeAspect="1"/>
          </p:cNvPicPr>
          <p:nvPr/>
        </p:nvPicPr>
        <p:blipFill>
          <a:blip r:embed="rId3"/>
          <a:stretch>
            <a:fillRect/>
          </a:stretch>
        </p:blipFill>
        <p:spPr>
          <a:xfrm>
            <a:off x="7691214" y="500229"/>
            <a:ext cx="4230263" cy="58794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29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6;g105de851017_0_44"/>
          <p:cNvSpPr/>
          <p:nvPr/>
        </p:nvSpPr>
        <p:spPr>
          <a:xfrm>
            <a:off x="1062701" y="4357616"/>
            <a:ext cx="911814" cy="543618"/>
          </a:xfrm>
          <a:prstGeom prst="rightArrow">
            <a:avLst>
              <a:gd name="adj1" fmla="val 50000"/>
              <a:gd name="adj2" fmla="val 50000"/>
            </a:avLst>
          </a:prstGeom>
          <a:solidFill>
            <a:srgbClr val="ED1C24"/>
          </a:solidFill>
          <a:ln w="9525" cap="flat" cmpd="sng">
            <a:solidFill>
              <a:srgbClr val="ED1C2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4" name="Google Shape;74;g105de851017_0_44"/>
          <p:cNvGraphicFramePr/>
          <p:nvPr>
            <p:extLst>
              <p:ext uri="{D42A27DB-BD31-4B8C-83A1-F6EECF244321}">
                <p14:modId xmlns:p14="http://schemas.microsoft.com/office/powerpoint/2010/main" val="3380044438"/>
              </p:ext>
            </p:extLst>
          </p:nvPr>
        </p:nvGraphicFramePr>
        <p:xfrm>
          <a:off x="2056448" y="1340198"/>
          <a:ext cx="8079105" cy="4177604"/>
        </p:xfrm>
        <a:graphic>
          <a:graphicData uri="http://schemas.openxmlformats.org/drawingml/2006/table">
            <a:tbl>
              <a:tblPr>
                <a:noFill/>
              </a:tblPr>
              <a:tblGrid>
                <a:gridCol w="563658">
                  <a:extLst>
                    <a:ext uri="{9D8B030D-6E8A-4147-A177-3AD203B41FA5}">
                      <a16:colId xmlns:a16="http://schemas.microsoft.com/office/drawing/2014/main" val="20000"/>
                    </a:ext>
                  </a:extLst>
                </a:gridCol>
                <a:gridCol w="7515447">
                  <a:extLst>
                    <a:ext uri="{9D8B030D-6E8A-4147-A177-3AD203B41FA5}">
                      <a16:colId xmlns:a16="http://schemas.microsoft.com/office/drawing/2014/main" val="20001"/>
                    </a:ext>
                  </a:extLst>
                </a:gridCol>
              </a:tblGrid>
              <a:tr h="1044401">
                <a:tc>
                  <a:txBody>
                    <a:bodyPr/>
                    <a:lstStyle/>
                    <a:p>
                      <a:pPr marL="0" lvl="0" indent="0" algn="l" rtl="0">
                        <a:spcBef>
                          <a:spcPts val="0"/>
                        </a:spcBef>
                        <a:spcAft>
                          <a:spcPts val="0"/>
                        </a:spcAft>
                        <a:buNone/>
                      </a:pPr>
                      <a:r>
                        <a:rPr lang="nb-NO" sz="1400" noProof="0" dirty="0" smtClean="0">
                          <a:latin typeface="Verdana"/>
                          <a:ea typeface="Verdana"/>
                          <a:cs typeface="Verdana"/>
                          <a:sym typeface="Verdana"/>
                        </a:rPr>
                        <a:t>5</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Fixed</a:t>
                      </a:r>
                      <a:r>
                        <a:rPr lang="en-US" sz="1400" baseline="0" noProof="0" dirty="0" smtClean="0">
                          <a:latin typeface="Verdana"/>
                          <a:ea typeface="Verdana"/>
                          <a:cs typeface="Verdana"/>
                          <a:sym typeface="Verdana"/>
                        </a:rPr>
                        <a:t> Effects</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30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a:t>
                      </a:r>
                      <a:r>
                        <a:rPr lang="de-DE" sz="1400" dirty="0" smtClean="0">
                          <a:latin typeface="Verdana"/>
                          <a:ea typeface="Verdana"/>
                          <a:cs typeface="Verdana"/>
                          <a:sym typeface="Verdana"/>
                        </a:rPr>
                        <a:t> </a:t>
                      </a:r>
                      <a:r>
                        <a:rPr lang="nb-NO" sz="1400" dirty="0" smtClean="0">
                          <a:latin typeface="Verdana"/>
                          <a:ea typeface="Verdana"/>
                          <a:cs typeface="Verdana"/>
                          <a:sym typeface="Verdana"/>
                        </a:rPr>
                        <a:t>José Manuel Arencibia Alemán</a:t>
                      </a:r>
                      <a:endParaRPr sz="1400" dirty="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Huntington-Klein (2022), chapter 16</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044401">
                <a:tc>
                  <a:txBody>
                    <a:bodyPr/>
                    <a:lstStyle/>
                    <a:p>
                      <a:pPr marL="0" lvl="0" indent="0" algn="l" rtl="0">
                        <a:spcBef>
                          <a:spcPts val="0"/>
                        </a:spcBef>
                        <a:spcAft>
                          <a:spcPts val="0"/>
                        </a:spcAft>
                        <a:buNone/>
                      </a:pPr>
                      <a:r>
                        <a:rPr lang="nb-NO" sz="1400" noProof="0" dirty="0" smtClean="0">
                          <a:latin typeface="Verdana"/>
                          <a:ea typeface="Verdana"/>
                          <a:cs typeface="Verdana"/>
                          <a:sym typeface="Verdana"/>
                        </a:rPr>
                        <a:t>6</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Fixed Effects / Instrumental</a:t>
                      </a:r>
                      <a:r>
                        <a:rPr lang="en-US" sz="1400" baseline="0" noProof="0" dirty="0" smtClean="0">
                          <a:latin typeface="Verdana"/>
                          <a:ea typeface="Verdana"/>
                          <a:cs typeface="Verdana"/>
                          <a:sym typeface="Verdana"/>
                        </a:rPr>
                        <a:t> Variables</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2 September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José</a:t>
                      </a:r>
                      <a:r>
                        <a:rPr lang="en-US" sz="1400" baseline="0" noProof="0" dirty="0" smtClean="0">
                          <a:latin typeface="Verdana"/>
                          <a:ea typeface="Verdana"/>
                          <a:cs typeface="Verdana"/>
                          <a:sym typeface="Verdana"/>
                        </a:rPr>
                        <a:t> Manuel Arencibia Alemán</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H-K (2022), chapter 16; A. &amp; P., chapter 3</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044401">
                <a:tc>
                  <a:txBody>
                    <a:bodyPr/>
                    <a:lstStyle/>
                    <a:p>
                      <a:pPr marL="0" lvl="0" indent="0" algn="l" rtl="0">
                        <a:spcBef>
                          <a:spcPts val="0"/>
                        </a:spcBef>
                        <a:spcAft>
                          <a:spcPts val="0"/>
                        </a:spcAft>
                        <a:buNone/>
                      </a:pPr>
                      <a:r>
                        <a:rPr lang="nb-NO" sz="1400" noProof="0" dirty="0" smtClean="0">
                          <a:latin typeface="Verdana"/>
                          <a:ea typeface="Verdana"/>
                          <a:cs typeface="Verdana"/>
                          <a:sym typeface="Verdana"/>
                        </a:rPr>
                        <a:t>7</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defTabSz="914446" rtl="0" eaLnBrk="1" latinLnBrk="0" hangingPunct="1">
                        <a:spcBef>
                          <a:spcPts val="0"/>
                        </a:spcBef>
                        <a:spcAft>
                          <a:spcPts val="0"/>
                        </a:spcAft>
                        <a:buNone/>
                      </a:pPr>
                      <a:r>
                        <a:rPr lang="en-US" sz="1400" kern="1200" noProof="0" dirty="0" smtClean="0">
                          <a:solidFill>
                            <a:schemeClr val="tx1"/>
                          </a:solidFill>
                          <a:latin typeface="Verdana"/>
                          <a:ea typeface="Verdana"/>
                          <a:cs typeface="Verdana"/>
                          <a:sym typeface="Verdana"/>
                        </a:rPr>
                        <a:t>Instrumental</a:t>
                      </a:r>
                      <a:r>
                        <a:rPr lang="en-US" sz="1400" kern="1200" baseline="0" noProof="0" dirty="0" smtClean="0">
                          <a:solidFill>
                            <a:schemeClr val="tx1"/>
                          </a:solidFill>
                          <a:latin typeface="Verdana"/>
                          <a:ea typeface="Verdana"/>
                          <a:cs typeface="Verdana"/>
                          <a:sym typeface="Verdana"/>
                        </a:rPr>
                        <a:t> Variables</a:t>
                      </a:r>
                      <a:endParaRPr lang="en-US" sz="1400" kern="1200" noProof="0" dirty="0" smtClean="0">
                        <a:solidFill>
                          <a:schemeClr val="tx1"/>
                        </a:solidFill>
                        <a:latin typeface="Verdana"/>
                        <a:ea typeface="Verdana"/>
                        <a:cs typeface="Verdana"/>
                        <a:sym typeface="Verdana"/>
                      </a:endParaRP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Time: 6 September 2022, 12:15-14:00h</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Main instructor: José Manuel Arencibia Alemán</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Required reading: Angrist &amp; Pischke (2015), chapter 3</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8</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Regression</a:t>
                      </a:r>
                      <a:r>
                        <a:rPr lang="en-US" sz="1400" baseline="0" noProof="0" dirty="0" smtClean="0">
                          <a:latin typeface="Verdana"/>
                          <a:ea typeface="Verdana"/>
                          <a:cs typeface="Verdana"/>
                          <a:sym typeface="Verdana"/>
                        </a:rPr>
                        <a:t> Discontinuity I</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9 September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José Manuel Arencibia Alemán</a:t>
                      </a:r>
                      <a:endParaRPr lang="en-US" sz="2800" b="1"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Angrist &amp; Pischke (2015), chapter 4</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4941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Birthdays and Funerals</a:t>
            </a:r>
          </a:p>
        </p:txBody>
      </p:sp>
      <p:sp>
        <p:nvSpPr>
          <p:cNvPr id="3" name="Subtitle 2"/>
          <p:cNvSpPr>
            <a:spLocks noGrp="1"/>
          </p:cNvSpPr>
          <p:nvPr>
            <p:ph type="subTitle" idx="13"/>
          </p:nvPr>
        </p:nvSpPr>
        <p:spPr/>
        <p:txBody>
          <a:bodyPr/>
          <a:lstStyle/>
          <a:p>
            <a:r>
              <a:rPr lang="en-US" b="1" dirty="0"/>
              <a:t>RD strategies: </a:t>
            </a:r>
            <a:r>
              <a:rPr lang="en-US" b="1" dirty="0" smtClean="0"/>
              <a:t>Parametric RD </a:t>
            </a:r>
            <a:r>
              <a:rPr lang="en-US" b="1" dirty="0"/>
              <a:t>vs. </a:t>
            </a:r>
            <a:r>
              <a:rPr lang="en-US" b="1" dirty="0" smtClean="0"/>
              <a:t>Non-Parametric </a:t>
            </a:r>
            <a:r>
              <a:rPr lang="en-US" b="1" dirty="0"/>
              <a:t>RD</a:t>
            </a:r>
          </a:p>
          <a:p>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a:xfrm>
                <a:off x="380169" y="1704042"/>
                <a:ext cx="11431663" cy="4354559"/>
              </a:xfrm>
            </p:spPr>
            <p:txBody>
              <a:bodyPr/>
              <a:lstStyle/>
              <a:p>
                <a:r>
                  <a:rPr lang="en-US" dirty="0" smtClean="0">
                    <a:solidFill>
                      <a:srgbClr val="FF0000"/>
                    </a:solidFill>
                  </a:rPr>
                  <a:t>Non-parametric RD</a:t>
                </a:r>
                <a:r>
                  <a:rPr lang="en-US" b="1" dirty="0" smtClean="0"/>
                  <a:t> </a:t>
                </a:r>
                <a:r>
                  <a:rPr lang="en-US" dirty="0" smtClean="0"/>
                  <a:t>deals with the “bias” of parametric models by regressing in a window around the cutoff called bandwidth, </a:t>
                </a:r>
                <a14:m>
                  <m:oMath xmlns:m="http://schemas.openxmlformats.org/officeDocument/2006/math">
                    <m:r>
                      <a:rPr lang="nb-NO" b="1" i="1" smtClean="0">
                        <a:latin typeface="Cambria Math" panose="02040503050406030204" pitchFamily="18" charset="0"/>
                      </a:rPr>
                      <m:t>𝒃</m:t>
                    </m:r>
                  </m:oMath>
                </a14:m>
                <a:r>
                  <a:rPr lang="en-US" dirty="0" smtClean="0"/>
                  <a:t> (see prior slide)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nb-NO" b="0" i="1" smtClean="0">
                                  <a:latin typeface="Cambria Math" panose="02040503050406030204" pitchFamily="18" charset="0"/>
                                </a:rPr>
                                <m:t>𝑀</m:t>
                              </m:r>
                            </m:e>
                          </m:acc>
                        </m:e>
                        <m:sub>
                          <m:r>
                            <a:rPr lang="nb-NO" b="0" i="1" smtClean="0">
                              <a:latin typeface="Cambria Math" panose="02040503050406030204" pitchFamily="18" charset="0"/>
                            </a:rPr>
                            <m:t>𝑎</m:t>
                          </m:r>
                        </m:sub>
                      </m:sSub>
                      <m:r>
                        <a:rPr lang="nb-NO" b="0" i="1" smtClean="0">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𝛼</m:t>
                      </m:r>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𝜌</m:t>
                      </m:r>
                      <m:sSub>
                        <m:sSubPr>
                          <m:ctrlPr>
                            <a:rPr lang="nb-NO" b="0" i="1" smtClean="0">
                              <a:latin typeface="Cambria Math" panose="02040503050406030204" pitchFamily="18" charset="0"/>
                              <a:ea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𝐷</m:t>
                          </m:r>
                        </m:e>
                        <m:sub>
                          <m:r>
                            <a:rPr lang="nb-NO" b="0" i="1" smtClean="0">
                              <a:latin typeface="Cambria Math" panose="02040503050406030204" pitchFamily="18" charset="0"/>
                              <a:ea typeface="Cambria Math" panose="02040503050406030204" pitchFamily="18" charset="0"/>
                            </a:rPr>
                            <m:t>𝑎</m:t>
                          </m:r>
                        </m:sub>
                      </m:sSub>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𝛾</m:t>
                      </m:r>
                      <m:r>
                        <a:rPr lang="nb-NO" b="0" i="1" smtClean="0">
                          <a:latin typeface="Cambria Math" panose="02040503050406030204" pitchFamily="18" charset="0"/>
                          <a:ea typeface="Cambria Math" panose="02040503050406030204" pitchFamily="18" charset="0"/>
                        </a:rPr>
                        <m:t>𝑎</m:t>
                      </m:r>
                      <m:r>
                        <a:rPr lang="nb-NO" b="0" i="1" smtClean="0">
                          <a:latin typeface="Cambria Math" panose="02040503050406030204" pitchFamily="18" charset="0"/>
                          <a:ea typeface="Cambria Math" panose="02040503050406030204" pitchFamily="18" charset="0"/>
                        </a:rPr>
                        <m:t>+</m:t>
                      </m:r>
                      <m:sSub>
                        <m:sSubPr>
                          <m:ctrlPr>
                            <a:rPr lang="nb-NO" b="0" i="1" smtClean="0">
                              <a:latin typeface="Cambria Math" panose="02040503050406030204" pitchFamily="18" charset="0"/>
                              <a:ea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𝑒</m:t>
                          </m:r>
                        </m:e>
                        <m:sub>
                          <m:r>
                            <a:rPr lang="nb-NO" b="0" i="1" smtClean="0">
                              <a:latin typeface="Cambria Math" panose="02040503050406030204" pitchFamily="18" charset="0"/>
                              <a:ea typeface="Cambria Math" panose="02040503050406030204" pitchFamily="18" charset="0"/>
                            </a:rPr>
                            <m:t>𝑎</m:t>
                          </m:r>
                        </m:sub>
                      </m:sSub>
                      <m:r>
                        <a:rPr lang="nb-NO" b="0" i="1" smtClean="0">
                          <a:latin typeface="Cambria Math" panose="02040503050406030204" pitchFamily="18" charset="0"/>
                          <a:ea typeface="Cambria Math" panose="02040503050406030204" pitchFamily="18" charset="0"/>
                        </a:rPr>
                        <m:t> </m:t>
                      </m:r>
                    </m:oMath>
                    <m:oMath xmlns:m="http://schemas.openxmlformats.org/officeDocument/2006/math">
                      <m:r>
                        <a:rPr lang="nb-NO" b="0" i="1" smtClean="0">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ea typeface="Cambria Math" panose="02040503050406030204" pitchFamily="18" charset="0"/>
                        </a:rPr>
                        <m:t>𝑖𝑛</m:t>
                      </m:r>
                      <m:r>
                        <a:rPr lang="nb-NO" b="0" i="1" smtClean="0">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ea typeface="Cambria Math" panose="02040503050406030204" pitchFamily="18" charset="0"/>
                        </a:rPr>
                        <m:t>𝑎</m:t>
                      </m:r>
                      <m:r>
                        <a:rPr lang="nb-NO" b="0" i="1" smtClean="0">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ea typeface="Cambria Math" panose="02040503050406030204" pitchFamily="18" charset="0"/>
                        </a:rPr>
                        <m:t>𝑠𝑎𝑚𝑝𝑙𝑒</m:t>
                      </m:r>
                      <m:r>
                        <a:rPr lang="nb-NO" b="0" i="1" smtClean="0">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ea typeface="Cambria Math" panose="02040503050406030204" pitchFamily="18" charset="0"/>
                        </a:rPr>
                        <m:t>𝑠𝑢𝑐h</m:t>
                      </m:r>
                      <m:r>
                        <a:rPr lang="nb-NO" b="0" i="1" smtClean="0">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ea typeface="Cambria Math" panose="02040503050406030204" pitchFamily="18" charset="0"/>
                        </a:rPr>
                        <m:t>𝑡h𝑎𝑡</m:t>
                      </m:r>
                      <m:r>
                        <a:rPr lang="nb-NO" b="0" i="1" smtClean="0">
                          <a:latin typeface="Cambria Math" panose="02040503050406030204" pitchFamily="18" charset="0"/>
                          <a:ea typeface="Cambria Math" panose="02040503050406030204" pitchFamily="18" charset="0"/>
                        </a:rPr>
                        <m:t> </m:t>
                      </m:r>
                      <m:sSub>
                        <m:sSubPr>
                          <m:ctrlPr>
                            <a:rPr lang="nb-NO" b="0" i="1" smtClean="0">
                              <a:latin typeface="Cambria Math" panose="02040503050406030204" pitchFamily="18" charset="0"/>
                              <a:ea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𝑎</m:t>
                          </m:r>
                        </m:e>
                        <m:sub>
                          <m:r>
                            <a:rPr lang="nb-NO" b="0" i="1" smtClean="0">
                              <a:latin typeface="Cambria Math" panose="02040503050406030204" pitchFamily="18" charset="0"/>
                              <a:ea typeface="Cambria Math" panose="02040503050406030204" pitchFamily="18" charset="0"/>
                            </a:rPr>
                            <m:t>0</m:t>
                          </m:r>
                        </m:sub>
                      </m:sSub>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𝑏</m:t>
                      </m:r>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𝑎</m:t>
                      </m:r>
                      <m:r>
                        <a:rPr lang="nb-NO" b="0" i="1" smtClean="0">
                          <a:latin typeface="Cambria Math" panose="02040503050406030204" pitchFamily="18" charset="0"/>
                          <a:ea typeface="Cambria Math" panose="02040503050406030204" pitchFamily="18" charset="0"/>
                        </a:rPr>
                        <m:t>≤</m:t>
                      </m:r>
                      <m:sSub>
                        <m:sSubPr>
                          <m:ctrlPr>
                            <a:rPr lang="nb-NO" b="0" i="1" smtClean="0">
                              <a:latin typeface="Cambria Math" panose="02040503050406030204" pitchFamily="18" charset="0"/>
                              <a:ea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𝑎</m:t>
                          </m:r>
                        </m:e>
                        <m:sub>
                          <m:r>
                            <a:rPr lang="nb-NO" b="0" i="1" smtClean="0">
                              <a:latin typeface="Cambria Math" panose="02040503050406030204" pitchFamily="18" charset="0"/>
                              <a:ea typeface="Cambria Math" panose="02040503050406030204" pitchFamily="18" charset="0"/>
                            </a:rPr>
                            <m:t>0</m:t>
                          </m:r>
                        </m:sub>
                      </m:sSub>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𝑏</m:t>
                      </m:r>
                    </m:oMath>
                  </m:oMathPara>
                </a14:m>
                <a:endParaRPr lang="en-US" dirty="0" smtClean="0"/>
              </a:p>
              <a:p>
                <a:r>
                  <a:rPr lang="en-US" dirty="0" smtClean="0"/>
                  <a:t>Linear function is chosen because the form of the function matters little when the estimation is near the cutoff </a:t>
                </a:r>
                <a:r>
                  <a:rPr lang="nb-NO" dirty="0" smtClean="0"/>
                  <a:t>(i.e., </a:t>
                </a:r>
                <a:r>
                  <a:rPr lang="nb-NO" dirty="0" err="1" smtClean="0"/>
                  <a:t>if</a:t>
                </a:r>
                <a:r>
                  <a:rPr lang="nb-NO" dirty="0" smtClean="0"/>
                  <a:t> </a:t>
                </a:r>
                <a14:m>
                  <m:oMath xmlns:m="http://schemas.openxmlformats.org/officeDocument/2006/math">
                    <m:r>
                      <a:rPr lang="nb-NO" i="1" dirty="0" smtClean="0">
                        <a:latin typeface="Cambria Math" panose="02040503050406030204" pitchFamily="18" charset="0"/>
                      </a:rPr>
                      <m:t>𝑏</m:t>
                    </m:r>
                    <m:r>
                      <a:rPr lang="nb-NO" b="0" i="1" dirty="0" smtClean="0">
                        <a:latin typeface="Cambria Math" panose="02040503050406030204" pitchFamily="18" charset="0"/>
                      </a:rPr>
                      <m:t>→</m:t>
                    </m:r>
                    <m:r>
                      <a:rPr lang="nb-NO" i="1" dirty="0" smtClean="0">
                        <a:latin typeface="Cambria Math" panose="02040503050406030204" pitchFamily="18" charset="0"/>
                      </a:rPr>
                      <m:t>0</m:t>
                    </m:r>
                    <m:r>
                      <a:rPr lang="nb-NO" b="0" i="0" dirty="0"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nb-NO" i="1">
                                <a:latin typeface="Cambria Math" panose="02040503050406030204" pitchFamily="18" charset="0"/>
                              </a:rPr>
                              <m:t>𝑀</m:t>
                            </m:r>
                          </m:e>
                        </m:acc>
                      </m:e>
                      <m:sub>
                        <m:r>
                          <a:rPr lang="nb-NO" i="1">
                            <a:latin typeface="Cambria Math" panose="02040503050406030204" pitchFamily="18" charset="0"/>
                          </a:rPr>
                          <m:t>𝑎</m:t>
                        </m:r>
                      </m:sub>
                    </m:sSub>
                    <m:r>
                      <a:rPr lang="nb-NO"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𝑓</m:t>
                    </m:r>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𝑎</m:t>
                    </m:r>
                    <m:r>
                      <a:rPr lang="nb-NO" b="0" i="1" smtClean="0">
                        <a:latin typeface="Cambria Math" panose="02040503050406030204" pitchFamily="18" charset="0"/>
                        <a:ea typeface="Cambria Math" panose="02040503050406030204" pitchFamily="18" charset="0"/>
                      </a:rPr>
                      <m:t>)</m:t>
                    </m:r>
                  </m:oMath>
                </a14:m>
                <a:r>
                  <a:rPr lang="nb-NO" dirty="0" smtClean="0"/>
                  <a:t> </a:t>
                </a:r>
                <a:r>
                  <a:rPr lang="en-US" dirty="0" smtClean="0"/>
                  <a:t>approaches linearity</a:t>
                </a:r>
                <a:r>
                  <a:rPr lang="nb-NO" dirty="0" smtClean="0"/>
                  <a:t>).</a:t>
                </a:r>
              </a:p>
              <a:p>
                <a:r>
                  <a:rPr lang="en-US" i="1" dirty="0" smtClean="0"/>
                  <a:t>For the interested (recommended):</a:t>
                </a:r>
              </a:p>
              <a:p>
                <a:pPr lvl="1">
                  <a:buFont typeface="Arial" panose="020B0604020202020204" pitchFamily="34" charset="0"/>
                  <a:buChar char="–"/>
                </a:pPr>
                <a:r>
                  <a:rPr lang="en-US" sz="2000" i="1" dirty="0" smtClean="0"/>
                  <a:t>Bandwidth should be small enough to obviate concerns about polynomial choice, but large enough to avoid lack of precision in the estimates (</a:t>
                </a:r>
                <a:r>
                  <a:rPr lang="en-US" sz="2000" i="1" dirty="0" err="1" smtClean="0"/>
                  <a:t>Imbens</a:t>
                </a:r>
                <a:r>
                  <a:rPr lang="en-US" sz="2000" i="1" dirty="0" smtClean="0"/>
                  <a:t> and </a:t>
                </a:r>
                <a:r>
                  <a:rPr lang="en-US" sz="2000" i="1" dirty="0" err="1" smtClean="0"/>
                  <a:t>Kalyanaraman</a:t>
                </a:r>
                <a:r>
                  <a:rPr lang="en-US" sz="2000" i="1" dirty="0" smtClean="0"/>
                  <a:t> 2012)</a:t>
                </a:r>
              </a:p>
              <a:p>
                <a:pPr lvl="1">
                  <a:buFont typeface="Arial" panose="020B0604020202020204" pitchFamily="34" charset="0"/>
                  <a:buChar char="–"/>
                </a:pPr>
                <a:r>
                  <a:rPr lang="en-US" sz="2000" i="1" dirty="0" smtClean="0"/>
                  <a:t>Non-parametric models are typically weighted using kernel functions </a:t>
                </a:r>
                <a:r>
                  <a:rPr lang="nb-NO" sz="2000" i="1" dirty="0" smtClean="0"/>
                  <a:t>(Cunningham </a:t>
                </a:r>
                <a:r>
                  <a:rPr lang="nb-NO" sz="2000" i="1" dirty="0" smtClean="0">
                    <a:hlinkClick r:id="rId2"/>
                  </a:rPr>
                  <a:t>2021</a:t>
                </a:r>
                <a:r>
                  <a:rPr lang="nb-NO" sz="2000" i="1" dirty="0" smtClean="0"/>
                  <a:t>)</a:t>
                </a:r>
                <a:endParaRPr lang="en-US" sz="2000" i="1"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xfrm>
                <a:off x="380169" y="1704042"/>
                <a:ext cx="11431663" cy="4354559"/>
              </a:xfrm>
              <a:blipFill>
                <a:blip r:embed="rId3"/>
                <a:stretch>
                  <a:fillRect l="-1493" t="-2101"/>
                </a:stretch>
              </a:blipFill>
            </p:spPr>
            <p:txBody>
              <a:bodyPr/>
              <a:lstStyle/>
              <a:p>
                <a:r>
                  <a:rPr lang="en-US">
                    <a:noFill/>
                  </a:rPr>
                  <a:t> </a:t>
                </a:r>
              </a:p>
            </p:txBody>
          </p:sp>
        </mc:Fallback>
      </mc:AlternateContent>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20</a:t>
            </a:fld>
            <a:endParaRPr lang="en-US" dirty="0"/>
          </a:p>
        </p:txBody>
      </p:sp>
    </p:spTree>
    <p:extLst>
      <p:ext uri="{BB962C8B-B14F-4D97-AF65-F5344CB8AC3E}">
        <p14:creationId xmlns:p14="http://schemas.microsoft.com/office/powerpoint/2010/main" val="348879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dirty="0" smtClean="0">
                <a:solidFill>
                  <a:srgbClr val="FF0000"/>
                </a:solidFill>
              </a:rPr>
              <a:t>GROUP EXCERCISE</a:t>
            </a:r>
            <a:endParaRPr lang="en-US" dirty="0">
              <a:solidFill>
                <a:srgbClr val="FF0000"/>
              </a:solidFill>
            </a:endParaRPr>
          </a:p>
        </p:txBody>
      </p:sp>
      <p:sp>
        <p:nvSpPr>
          <p:cNvPr id="10" name="Content Placeholder 9"/>
          <p:cNvSpPr>
            <a:spLocks noGrp="1"/>
          </p:cNvSpPr>
          <p:nvPr>
            <p:ph sz="quarter" idx="31"/>
          </p:nvPr>
        </p:nvSpPr>
        <p:spPr/>
        <p:txBody>
          <a:bodyPr anchor="ctr"/>
          <a:lstStyle/>
          <a:p>
            <a:pPr algn="ctr"/>
            <a:r>
              <a:rPr lang="en-US" sz="2400" dirty="0" smtClean="0">
                <a:solidFill>
                  <a:srgbClr val="00B050"/>
                </a:solidFill>
              </a:rPr>
              <a:t>Get together and try to come up with possible RD designs (real or imaginary). What are the running variable, cutoff, treatment and outcomes in your RD design?</a:t>
            </a:r>
          </a:p>
          <a:p>
            <a:pPr algn="ctr"/>
            <a:endParaRPr lang="en-US" sz="2400" dirty="0" smtClean="0">
              <a:solidFill>
                <a:srgbClr val="00B050"/>
              </a:solidFill>
            </a:endParaRPr>
          </a:p>
          <a:p>
            <a:pPr marL="342900" indent="-342900">
              <a:buFont typeface="Arial" panose="020B0604020202020204" pitchFamily="34" charset="0"/>
              <a:buChar char="•"/>
            </a:pPr>
            <a:r>
              <a:rPr lang="en-US" sz="1800" dirty="0" smtClean="0"/>
              <a:t>Find inspiration in the examples we have seen until now:</a:t>
            </a:r>
          </a:p>
          <a:p>
            <a:pPr marL="846146" lvl="1" indent="-285750">
              <a:buFontTx/>
              <a:buChar char="-"/>
            </a:pPr>
            <a:r>
              <a:rPr lang="en-US" sz="1600" dirty="0" smtClean="0"/>
              <a:t>MLDA on mortality rates (</a:t>
            </a:r>
            <a:r>
              <a:rPr lang="en-US" sz="1600" i="1" dirty="0" smtClean="0"/>
              <a:t>age, MLDA, access to alcohol, death rates</a:t>
            </a:r>
            <a:r>
              <a:rPr lang="en-US" sz="1600" dirty="0" smtClean="0"/>
              <a:t>)</a:t>
            </a:r>
          </a:p>
          <a:p>
            <a:pPr marL="846146" lvl="1" indent="-285750">
              <a:buFontTx/>
              <a:buChar char="-"/>
            </a:pPr>
            <a:r>
              <a:rPr lang="en-US" sz="1600" dirty="0" smtClean="0"/>
              <a:t>Punishment on recidivism (</a:t>
            </a:r>
            <a:r>
              <a:rPr lang="en-US" sz="1600" i="1" dirty="0" smtClean="0"/>
              <a:t>BAC, punishable levels of alcohol, fine/jail, recidivism</a:t>
            </a:r>
            <a:r>
              <a:rPr lang="en-US" sz="1600" dirty="0" smtClean="0"/>
              <a:t>)</a:t>
            </a:r>
          </a:p>
          <a:p>
            <a:pPr marL="846146" lvl="1" indent="-285750">
              <a:buFontTx/>
              <a:buChar char="-"/>
            </a:pPr>
            <a:r>
              <a:rPr lang="en-US" sz="1600" dirty="0" smtClean="0"/>
              <a:t>School attendance district boundaries on house prices (</a:t>
            </a:r>
            <a:r>
              <a:rPr lang="en-US" sz="1600" i="1" dirty="0" smtClean="0"/>
              <a:t>location, district boundaries, house prices, demand on houses</a:t>
            </a:r>
            <a:r>
              <a:rPr lang="en-US" sz="1600" dirty="0" smtClean="0"/>
              <a:t>)</a:t>
            </a:r>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21</a:t>
            </a:fld>
            <a:endParaRPr lang="en-US" dirty="0"/>
          </a:p>
        </p:txBody>
      </p:sp>
    </p:spTree>
    <p:extLst>
      <p:ext uri="{BB962C8B-B14F-4D97-AF65-F5344CB8AC3E}">
        <p14:creationId xmlns:p14="http://schemas.microsoft.com/office/powerpoint/2010/main" val="3468773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Elite Illusion</a:t>
            </a:r>
            <a:endParaRPr lang="en-US" dirty="0"/>
          </a:p>
        </p:txBody>
      </p:sp>
      <p:sp>
        <p:nvSpPr>
          <p:cNvPr id="8" name="Subtitle 7"/>
          <p:cNvSpPr>
            <a:spLocks noGrp="1"/>
          </p:cNvSpPr>
          <p:nvPr>
            <p:ph type="subTitle" idx="13"/>
          </p:nvPr>
        </p:nvSpPr>
        <p:spPr/>
        <p:txBody>
          <a:bodyPr/>
          <a:lstStyle/>
          <a:p>
            <a:r>
              <a:rPr lang="en-US" b="1" dirty="0" smtClean="0"/>
              <a:t>Setting the stage</a:t>
            </a:r>
            <a:endParaRPr lang="en-US" b="1" dirty="0"/>
          </a:p>
        </p:txBody>
      </p:sp>
      <p:sp>
        <p:nvSpPr>
          <p:cNvPr id="11" name="Content Placeholder 10"/>
          <p:cNvSpPr>
            <a:spLocks noGrp="1"/>
          </p:cNvSpPr>
          <p:nvPr>
            <p:ph sz="half" idx="29"/>
          </p:nvPr>
        </p:nvSpPr>
        <p:spPr/>
        <p:txBody>
          <a:bodyPr/>
          <a:lstStyle/>
          <a:p>
            <a:r>
              <a:rPr lang="en-US" sz="2000" b="1" dirty="0" smtClean="0"/>
              <a:t>Exam schools</a:t>
            </a:r>
            <a:r>
              <a:rPr lang="en-US" sz="2000" dirty="0" smtClean="0"/>
              <a:t>: highly selective (on the basis of ISEE tests) public schools</a:t>
            </a:r>
          </a:p>
          <a:p>
            <a:r>
              <a:rPr lang="en-US" sz="2000" b="1" dirty="0" smtClean="0"/>
              <a:t>RQ</a:t>
            </a:r>
            <a:r>
              <a:rPr lang="en-US" sz="2000" dirty="0" smtClean="0"/>
              <a:t>: consequences of exam school treatment</a:t>
            </a:r>
          </a:p>
          <a:p>
            <a:pPr lvl="1">
              <a:buFont typeface="Arial" panose="020B0604020202020204" pitchFamily="34" charset="0"/>
              <a:buChar char="–"/>
            </a:pPr>
            <a:r>
              <a:rPr lang="en-US" sz="1800" b="1" i="1" dirty="0" smtClean="0"/>
              <a:t>Hypothesis</a:t>
            </a:r>
            <a:r>
              <a:rPr lang="en-US" sz="1800" dirty="0" smtClean="0"/>
              <a:t>: exam schools have a positive effect on academic achievement driven by peer-effects</a:t>
            </a:r>
          </a:p>
          <a:p>
            <a:r>
              <a:rPr lang="en-US" sz="2000" b="1" dirty="0" smtClean="0"/>
              <a:t>Problem</a:t>
            </a:r>
            <a:r>
              <a:rPr lang="en-US" sz="2000" dirty="0" smtClean="0"/>
              <a:t>: High-achievers will be high-achievers</a:t>
            </a:r>
          </a:p>
          <a:p>
            <a:r>
              <a:rPr lang="en-US" sz="2000" dirty="0" smtClean="0">
                <a:solidFill>
                  <a:srgbClr val="00B050"/>
                </a:solidFill>
              </a:rPr>
              <a:t>Why does RCTs do not work here to answer the causal question?</a:t>
            </a:r>
          </a:p>
          <a:p>
            <a:pPr lvl="1">
              <a:buFont typeface="Arial" panose="020B0604020202020204" pitchFamily="34" charset="0"/>
              <a:buChar char="–"/>
            </a:pPr>
            <a:r>
              <a:rPr lang="en-US" sz="1800" dirty="0" smtClean="0"/>
              <a:t>If admission is randomized, peer-effects disappear and, thus, so does the potential causal effect</a:t>
            </a:r>
          </a:p>
          <a:p>
            <a:pPr marL="0" indent="0">
              <a:buNone/>
            </a:pPr>
            <a:endParaRPr lang="nb-NO" sz="1800" dirty="0" smtClean="0"/>
          </a:p>
        </p:txBody>
      </p:sp>
      <p:sp>
        <p:nvSpPr>
          <p:cNvPr id="3" name="Text Placeholder 2"/>
          <p:cNvSpPr>
            <a:spLocks noGrp="1"/>
          </p:cNvSpPr>
          <p:nvPr>
            <p:ph type="body" sz="quarter" idx="32"/>
          </p:nvPr>
        </p:nvSpPr>
        <p:spPr/>
        <p:txBody>
          <a:bodyPr/>
          <a:lstStyle/>
          <a:p>
            <a:r>
              <a:rPr lang="en-US" b="1" dirty="0" smtClean="0"/>
              <a:t>Fuzzy RD</a:t>
            </a:r>
            <a:endParaRPr lang="en-US" b="1" dirty="0"/>
          </a:p>
        </p:txBody>
      </p:sp>
      <p:sp>
        <p:nvSpPr>
          <p:cNvPr id="2" name="Content Placeholder 1"/>
          <p:cNvSpPr>
            <a:spLocks noGrp="1"/>
          </p:cNvSpPr>
          <p:nvPr>
            <p:ph sz="half" idx="31"/>
          </p:nvPr>
        </p:nvSpPr>
        <p:spPr/>
        <p:txBody>
          <a:bodyPr/>
          <a:lstStyle/>
          <a:p>
            <a:r>
              <a:rPr lang="en-US" sz="2000" dirty="0" smtClean="0"/>
              <a:t>Applicants with scores close to admissions cutoff, whether to the right or to the left, might be considered as good as randomly assigned.</a:t>
            </a:r>
          </a:p>
          <a:p>
            <a:pPr lvl="1"/>
            <a:r>
              <a:rPr lang="en-US" sz="1800" b="1" dirty="0" smtClean="0"/>
              <a:t>Nuance</a:t>
            </a:r>
            <a:r>
              <a:rPr lang="en-US" sz="1800" dirty="0" smtClean="0"/>
              <a:t>: at the cutoff, some students choose to go elsewhere while many of those rejected at one exam school end up at another (with a slightly lower cutoff slightly lower).</a:t>
            </a:r>
          </a:p>
          <a:p>
            <a:pPr marL="0" indent="-103173" algn="ctr">
              <a:buNone/>
            </a:pPr>
            <a:r>
              <a:rPr lang="en-US" sz="1800" dirty="0" smtClean="0"/>
              <a:t>“When discontinuities change treatment probabilities or average characteristics (</a:t>
            </a:r>
            <a:r>
              <a:rPr lang="en-US" sz="1800" b="1" dirty="0" smtClean="0"/>
              <a:t>treatment intensity</a:t>
            </a:r>
            <a:r>
              <a:rPr lang="en-US" sz="1800" dirty="0" smtClean="0"/>
              <a:t>, for short), […] the resulting RD design is said to be </a:t>
            </a:r>
            <a:r>
              <a:rPr lang="en-US" sz="1800" b="1" i="1" dirty="0" smtClean="0"/>
              <a:t>fuzzy</a:t>
            </a:r>
            <a:r>
              <a:rPr lang="en-US" sz="1800" dirty="0" smtClean="0"/>
              <a:t>.” (pp. 165-166)</a:t>
            </a:r>
          </a:p>
          <a:p>
            <a:endParaRPr lang="en-US" sz="2000" dirty="0"/>
          </a:p>
        </p:txBody>
      </p:sp>
      <p:sp>
        <p:nvSpPr>
          <p:cNvPr id="6" name="Slide Number Placeholder 5"/>
          <p:cNvSpPr>
            <a:spLocks noGrp="1"/>
          </p:cNvSpPr>
          <p:nvPr>
            <p:ph type="sldNum" sz="quarter" idx="35"/>
          </p:nvPr>
        </p:nvSpPr>
        <p:spPr/>
        <p:txBody>
          <a:bodyPr/>
          <a:lstStyle/>
          <a:p>
            <a:r>
              <a:rPr lang="en-US" smtClean="0"/>
              <a:t>Page </a:t>
            </a:r>
            <a:fld id="{5251F420-7306-4E7C-A79E-F31A38F7D392}" type="slidenum">
              <a:rPr lang="en-US" smtClean="0"/>
              <a:pPr/>
              <a:t>22</a:t>
            </a:fld>
            <a:endParaRPr lang="en-US" dirty="0"/>
          </a:p>
        </p:txBody>
      </p:sp>
      <p:sp>
        <p:nvSpPr>
          <p:cNvPr id="13" name="TextBox 12"/>
          <p:cNvSpPr txBox="1"/>
          <p:nvPr/>
        </p:nvSpPr>
        <p:spPr>
          <a:xfrm>
            <a:off x="9953534" y="6148112"/>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spTree>
    <p:extLst>
      <p:ext uri="{BB962C8B-B14F-4D97-AF65-F5344CB8AC3E}">
        <p14:creationId xmlns:p14="http://schemas.microsoft.com/office/powerpoint/2010/main" val="17675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Elite Illusion</a:t>
            </a:r>
          </a:p>
        </p:txBody>
      </p:sp>
      <p:sp>
        <p:nvSpPr>
          <p:cNvPr id="3" name="Subtitle 2"/>
          <p:cNvSpPr>
            <a:spLocks noGrp="1"/>
          </p:cNvSpPr>
          <p:nvPr>
            <p:ph type="subTitle" idx="13"/>
          </p:nvPr>
        </p:nvSpPr>
        <p:spPr/>
        <p:txBody>
          <a:bodyPr/>
          <a:lstStyle/>
          <a:p>
            <a:r>
              <a:rPr lang="en-US" b="1" dirty="0"/>
              <a:t>Fuzzy RD</a:t>
            </a:r>
          </a:p>
          <a:p>
            <a:endParaRPr lang="en-US" dirty="0"/>
          </a:p>
        </p:txBody>
      </p:sp>
      <p:sp>
        <p:nvSpPr>
          <p:cNvPr id="6" name="Slide Number Placeholder 5"/>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23</a:t>
            </a:fld>
            <a:endParaRPr lang="en-US" dirty="0"/>
          </a:p>
        </p:txBody>
      </p:sp>
      <p:pic>
        <p:nvPicPr>
          <p:cNvPr id="10" name="Picture 9"/>
          <p:cNvPicPr>
            <a:picLocks noChangeAspect="1"/>
          </p:cNvPicPr>
          <p:nvPr/>
        </p:nvPicPr>
        <p:blipFill>
          <a:blip r:embed="rId3"/>
          <a:stretch>
            <a:fillRect/>
          </a:stretch>
        </p:blipFill>
        <p:spPr>
          <a:xfrm>
            <a:off x="380168" y="1624499"/>
            <a:ext cx="3600000" cy="370188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4186046" y="1624499"/>
            <a:ext cx="3600000" cy="3809302"/>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7991925" y="1624499"/>
            <a:ext cx="3600000" cy="373663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9524927" y="5954201"/>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spTree>
    <p:extLst>
      <p:ext uri="{BB962C8B-B14F-4D97-AF65-F5344CB8AC3E}">
        <p14:creationId xmlns:p14="http://schemas.microsoft.com/office/powerpoint/2010/main" val="406782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Elite Illusion</a:t>
            </a:r>
          </a:p>
        </p:txBody>
      </p:sp>
      <p:sp>
        <p:nvSpPr>
          <p:cNvPr id="3" name="Subtitle 2"/>
          <p:cNvSpPr>
            <a:spLocks noGrp="1"/>
          </p:cNvSpPr>
          <p:nvPr>
            <p:ph type="subTitle" idx="13"/>
          </p:nvPr>
        </p:nvSpPr>
        <p:spPr/>
        <p:txBody>
          <a:bodyPr/>
          <a:lstStyle/>
          <a:p>
            <a:r>
              <a:rPr lang="en-US" b="1" dirty="0"/>
              <a:t>Fuzzy </a:t>
            </a:r>
            <a:r>
              <a:rPr lang="en-US" b="1" dirty="0" smtClean="0"/>
              <a:t>RD Is IV</a:t>
            </a:r>
            <a:endParaRPr lang="en-US" b="1" dirty="0"/>
          </a:p>
          <a:p>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a:xfrm>
                <a:off x="380168" y="1498084"/>
                <a:ext cx="11431663" cy="4354559"/>
              </a:xfrm>
            </p:spPr>
            <p:txBody>
              <a:bodyPr/>
              <a:lstStyle/>
              <a:p>
                <a:pPr>
                  <a:spcAft>
                    <a:spcPts val="600"/>
                  </a:spcAft>
                </a:pPr>
                <a:r>
                  <a:rPr lang="en-US" sz="2000" dirty="0" smtClean="0"/>
                  <a:t>A naive approach would regress students’ 7</a:t>
                </a:r>
                <a:r>
                  <a:rPr lang="en-US" sz="2000" baseline="30000" dirty="0" smtClean="0"/>
                  <a:t>th</a:t>
                </a:r>
                <a:r>
                  <a:rPr lang="en-US" sz="2000" dirty="0" smtClean="0"/>
                  <a:t>-grade math scores,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𝒀</m:t>
                        </m:r>
                      </m:e>
                      <m:sub>
                        <m:r>
                          <a:rPr lang="en-US" sz="2000" b="1" i="1" smtClean="0">
                            <a:latin typeface="Cambria Math" panose="02040503050406030204" pitchFamily="18" charset="0"/>
                          </a:rPr>
                          <m:t>𝒊</m:t>
                        </m:r>
                      </m:sub>
                    </m:sSub>
                  </m:oMath>
                </a14:m>
                <a:r>
                  <a:rPr lang="en-US" sz="2000" dirty="0" smtClean="0"/>
                  <a:t>, on the average 4</a:t>
                </a:r>
                <a:r>
                  <a:rPr lang="en-US" sz="2000" baseline="30000" dirty="0" smtClean="0"/>
                  <a:t>th</a:t>
                </a:r>
                <a:r>
                  <a:rPr lang="en-US" sz="2000" dirty="0" smtClean="0"/>
                  <a:t>-grade </a:t>
                </a:r>
                <a:r>
                  <a:rPr lang="en-US" sz="2000" dirty="0"/>
                  <a:t>math </a:t>
                </a:r>
                <a:r>
                  <a:rPr lang="en-US" sz="2000" dirty="0" smtClean="0"/>
                  <a:t>score of their classmates in 7</a:t>
                </a:r>
                <a:r>
                  <a:rPr lang="en-US" sz="2000" baseline="30000" dirty="0" smtClean="0"/>
                  <a:t>th</a:t>
                </a:r>
                <a:r>
                  <a:rPr lang="en-US" sz="2000" dirty="0" smtClean="0"/>
                  <a:t>-grade, </a:t>
                </a:r>
                <a14:m>
                  <m:oMath xmlns:m="http://schemas.openxmlformats.org/officeDocument/2006/math">
                    <m:sSub>
                      <m:sSubPr>
                        <m:ctrlPr>
                          <a:rPr lang="en-US" sz="2000" b="1" i="1" smtClean="0">
                            <a:latin typeface="Cambria Math" panose="02040503050406030204" pitchFamily="18" charset="0"/>
                          </a:rPr>
                        </m:ctrlPr>
                      </m:sSubPr>
                      <m:e>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𝑿</m:t>
                            </m:r>
                          </m:e>
                        </m:acc>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sub>
                    </m:sSub>
                  </m:oMath>
                </a14:m>
                <a:r>
                  <a:rPr lang="en-US" sz="2000" dirty="0" smtClean="0"/>
                  <a:t>, controlling on </a:t>
                </a:r>
                <a:r>
                  <a:rPr lang="en-US" sz="2000" dirty="0"/>
                  <a:t>their 4</a:t>
                </a:r>
                <a:r>
                  <a:rPr lang="en-US" sz="2000" baseline="30000" dirty="0"/>
                  <a:t>th</a:t>
                </a:r>
                <a:r>
                  <a:rPr lang="en-US" sz="2000" dirty="0"/>
                  <a:t>-grade math scores,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𝑿</m:t>
                        </m:r>
                      </m:e>
                      <m:sub>
                        <m:r>
                          <a:rPr lang="en-US" sz="2000" b="1" i="1">
                            <a:latin typeface="Cambria Math" panose="02040503050406030204" pitchFamily="18" charset="0"/>
                          </a:rPr>
                          <m:t>𝒊</m:t>
                        </m:r>
                      </m:sub>
                    </m:sSub>
                  </m:oMath>
                </a14:m>
                <a:r>
                  <a:rPr lang="en-US" sz="2000" dirty="0" smtClean="0"/>
                  <a:t>. This analysis typically suggest an increase of .25</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oMath>
                </a14:m>
                <a:r>
                  <a:rPr lang="en-US" sz="2000" dirty="0" smtClean="0"/>
                  <a:t> in outcomes for each </a:t>
                </a:r>
                <a14:m>
                  <m:oMath xmlns:m="http://schemas.openxmlformats.org/officeDocument/2006/math">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oMath>
                </a14:m>
                <a:r>
                  <a:rPr lang="en-US" sz="2000" dirty="0" smtClean="0"/>
                  <a:t>increase in </a:t>
                </a:r>
                <a14:m>
                  <m:oMath xmlns:m="http://schemas.openxmlformats.org/officeDocument/2006/math">
                    <m:sSub>
                      <m:sSubPr>
                        <m:ctrlPr>
                          <a:rPr lang="nb-NO" sz="2000" i="1">
                            <a:latin typeface="Cambria Math" panose="02040503050406030204" pitchFamily="18" charset="0"/>
                          </a:rPr>
                        </m:ctrlPr>
                      </m:sSubPr>
                      <m:e>
                        <m:acc>
                          <m:accPr>
                            <m:chr m:val="̅"/>
                            <m:ctrlPr>
                              <a:rPr lang="nb-NO" sz="2000" i="1">
                                <a:latin typeface="Cambria Math" panose="02040503050406030204" pitchFamily="18" charset="0"/>
                              </a:rPr>
                            </m:ctrlPr>
                          </m:accPr>
                          <m:e>
                            <m:r>
                              <a:rPr lang="nb-NO" sz="2000" i="1">
                                <a:latin typeface="Cambria Math" panose="02040503050406030204" pitchFamily="18" charset="0"/>
                              </a:rPr>
                              <m:t>𝑋</m:t>
                            </m:r>
                          </m:e>
                        </m:acc>
                      </m:e>
                      <m:sub>
                        <m:r>
                          <a:rPr lang="nb-NO" sz="2000" i="1">
                            <a:latin typeface="Cambria Math" panose="02040503050406030204" pitchFamily="18" charset="0"/>
                          </a:rPr>
                          <m:t>(</m:t>
                        </m:r>
                        <m:r>
                          <a:rPr lang="nb-NO" sz="2000" i="1">
                            <a:latin typeface="Cambria Math" panose="02040503050406030204" pitchFamily="18" charset="0"/>
                          </a:rPr>
                          <m:t>𝑖</m:t>
                        </m:r>
                        <m:r>
                          <a:rPr lang="nb-NO" sz="2000" i="1">
                            <a:latin typeface="Cambria Math" panose="02040503050406030204" pitchFamily="18" charset="0"/>
                          </a:rPr>
                          <m:t>)</m:t>
                        </m:r>
                      </m:sub>
                    </m:sSub>
                  </m:oMath>
                </a14:m>
                <a:r>
                  <a:rPr lang="en-US" sz="2000" dirty="0" smtClean="0"/>
                  <a:t>:</a:t>
                </a:r>
              </a:p>
              <a:p>
                <a:pPr marL="0" indent="0">
                  <a:buNone/>
                </a:pPr>
                <a14:m>
                  <m:oMathPara xmlns:m="http://schemas.openxmlformats.org/officeDocument/2006/math">
                    <m:oMathParaPr>
                      <m:jc m:val="centerGroup"/>
                    </m:oMathParaPr>
                    <m:oMath xmlns:m="http://schemas.openxmlformats.org/officeDocument/2006/math">
                      <m:sSub>
                        <m:sSubPr>
                          <m:ctrlPr>
                            <a:rPr lang="nb-NO" sz="2000" i="1">
                              <a:latin typeface="Cambria Math" panose="02040503050406030204" pitchFamily="18" charset="0"/>
                            </a:rPr>
                          </m:ctrlPr>
                        </m:sSubPr>
                        <m:e>
                          <m:r>
                            <a:rPr lang="nb-NO" sz="2000" i="1">
                              <a:latin typeface="Cambria Math" panose="02040503050406030204" pitchFamily="18" charset="0"/>
                            </a:rPr>
                            <m:t>𝑌</m:t>
                          </m:r>
                        </m:e>
                        <m:sub>
                          <m:r>
                            <a:rPr lang="nb-NO" sz="2000" i="1">
                              <a:latin typeface="Cambria Math" panose="02040503050406030204" pitchFamily="18" charset="0"/>
                            </a:rPr>
                            <m:t>𝑖</m:t>
                          </m:r>
                        </m:sub>
                      </m:sSub>
                      <m:r>
                        <a:rPr lang="nb-NO" sz="2000" b="0" i="1" smtClean="0">
                          <a:latin typeface="Cambria Math" panose="02040503050406030204" pitchFamily="18" charset="0"/>
                        </a:rPr>
                        <m:t>=</m:t>
                      </m:r>
                      <m:sSub>
                        <m:sSubPr>
                          <m:ctrlPr>
                            <a:rPr lang="nb-NO" sz="2000" b="0" i="1" smtClean="0">
                              <a:latin typeface="Cambria Math" panose="02040503050406030204" pitchFamily="18" charset="0"/>
                            </a:rPr>
                          </m:ctrlPr>
                        </m:sSubPr>
                        <m:e>
                          <m:r>
                            <a:rPr lang="nb-NO" sz="2000" b="0" i="1" smtClean="0">
                              <a:latin typeface="Cambria Math" panose="02040503050406030204" pitchFamily="18" charset="0"/>
                              <a:ea typeface="Cambria Math" panose="02040503050406030204" pitchFamily="18" charset="0"/>
                            </a:rPr>
                            <m:t>𝜃</m:t>
                          </m:r>
                        </m:e>
                        <m:sub>
                          <m:r>
                            <a:rPr lang="nb-NO" sz="2000" b="0" i="1" smtClean="0">
                              <a:latin typeface="Cambria Math" panose="02040503050406030204" pitchFamily="18" charset="0"/>
                            </a:rPr>
                            <m:t>0</m:t>
                          </m:r>
                        </m:sub>
                      </m:sSub>
                      <m:r>
                        <a:rPr lang="nb-NO" sz="2000" b="0" i="1" smtClean="0">
                          <a:latin typeface="Cambria Math" panose="02040503050406030204" pitchFamily="18" charset="0"/>
                        </a:rPr>
                        <m:t>+</m:t>
                      </m:r>
                      <m:sSub>
                        <m:sSubPr>
                          <m:ctrlPr>
                            <a:rPr lang="nb-NO" sz="2000" b="0" i="1" smtClean="0">
                              <a:latin typeface="Cambria Math" panose="02040503050406030204" pitchFamily="18" charset="0"/>
                            </a:rPr>
                          </m:ctrlPr>
                        </m:sSubPr>
                        <m:e>
                          <m:r>
                            <a:rPr lang="nb-NO" sz="2000" b="0" i="1" smtClean="0">
                              <a:latin typeface="Cambria Math" panose="02040503050406030204" pitchFamily="18" charset="0"/>
                              <a:ea typeface="Cambria Math" panose="02040503050406030204" pitchFamily="18" charset="0"/>
                            </a:rPr>
                            <m:t>𝜃</m:t>
                          </m:r>
                        </m:e>
                        <m:sub>
                          <m:r>
                            <a:rPr lang="nb-NO" sz="2000" b="0" i="1" smtClean="0">
                              <a:latin typeface="Cambria Math" panose="02040503050406030204" pitchFamily="18" charset="0"/>
                            </a:rPr>
                            <m:t>1</m:t>
                          </m:r>
                        </m:sub>
                      </m:sSub>
                      <m:sSub>
                        <m:sSubPr>
                          <m:ctrlPr>
                            <a:rPr lang="nb-NO" sz="2000" b="0" i="1" smtClean="0">
                              <a:latin typeface="Cambria Math" panose="02040503050406030204" pitchFamily="18" charset="0"/>
                            </a:rPr>
                          </m:ctrlPr>
                        </m:sSubPr>
                        <m:e>
                          <m:acc>
                            <m:accPr>
                              <m:chr m:val="̅"/>
                              <m:ctrlPr>
                                <a:rPr lang="nb-NO" sz="2000" b="0" i="1" smtClean="0">
                                  <a:latin typeface="Cambria Math" panose="02040503050406030204" pitchFamily="18" charset="0"/>
                                </a:rPr>
                              </m:ctrlPr>
                            </m:accPr>
                            <m:e>
                              <m:r>
                                <a:rPr lang="nb-NO" sz="2000" b="0" i="1" smtClean="0">
                                  <a:latin typeface="Cambria Math" panose="02040503050406030204" pitchFamily="18" charset="0"/>
                                </a:rPr>
                                <m:t>𝑋</m:t>
                              </m:r>
                            </m:e>
                          </m:acc>
                        </m:e>
                        <m:sub>
                          <m:r>
                            <a:rPr lang="nb-NO" sz="2000" b="0" i="1" smtClean="0">
                              <a:latin typeface="Cambria Math" panose="02040503050406030204" pitchFamily="18" charset="0"/>
                            </a:rPr>
                            <m:t>(</m:t>
                          </m:r>
                          <m:r>
                            <a:rPr lang="nb-NO" sz="2000" b="0" i="1" smtClean="0">
                              <a:latin typeface="Cambria Math" panose="02040503050406030204" pitchFamily="18" charset="0"/>
                            </a:rPr>
                            <m:t>𝑖</m:t>
                          </m:r>
                          <m:r>
                            <a:rPr lang="nb-NO" sz="2000" b="0" i="1" smtClean="0">
                              <a:latin typeface="Cambria Math" panose="02040503050406030204" pitchFamily="18" charset="0"/>
                            </a:rPr>
                            <m:t>)</m:t>
                          </m:r>
                        </m:sub>
                      </m:sSub>
                      <m:r>
                        <a:rPr lang="nb-NO" sz="2000" b="0" i="1" smtClean="0">
                          <a:latin typeface="Cambria Math" panose="02040503050406030204" pitchFamily="18" charset="0"/>
                        </a:rPr>
                        <m:t>+</m:t>
                      </m:r>
                      <m:sSub>
                        <m:sSubPr>
                          <m:ctrlPr>
                            <a:rPr lang="nb-NO" sz="2000" b="0" i="1" smtClean="0">
                              <a:latin typeface="Cambria Math" panose="02040503050406030204" pitchFamily="18" charset="0"/>
                            </a:rPr>
                          </m:ctrlPr>
                        </m:sSubPr>
                        <m:e>
                          <m:r>
                            <a:rPr lang="nb-NO" sz="2000" b="0" i="1" smtClean="0">
                              <a:latin typeface="Cambria Math" panose="02040503050406030204" pitchFamily="18" charset="0"/>
                              <a:ea typeface="Cambria Math" panose="02040503050406030204" pitchFamily="18" charset="0"/>
                            </a:rPr>
                            <m:t>𝜃</m:t>
                          </m:r>
                        </m:e>
                        <m:sub>
                          <m:r>
                            <a:rPr lang="nb-NO" sz="2000" b="0" i="1" smtClean="0">
                              <a:latin typeface="Cambria Math" panose="02040503050406030204" pitchFamily="18" charset="0"/>
                            </a:rPr>
                            <m:t>2</m:t>
                          </m:r>
                        </m:sub>
                      </m:sSub>
                      <m:sSub>
                        <m:sSubPr>
                          <m:ctrlPr>
                            <a:rPr lang="nb-NO" sz="2000" b="0" i="1" smtClean="0">
                              <a:latin typeface="Cambria Math" panose="02040503050406030204" pitchFamily="18" charset="0"/>
                            </a:rPr>
                          </m:ctrlPr>
                        </m:sSubPr>
                        <m:e>
                          <m:r>
                            <a:rPr lang="nb-NO" sz="2000" b="0" i="1" smtClean="0">
                              <a:latin typeface="Cambria Math" panose="02040503050406030204" pitchFamily="18" charset="0"/>
                            </a:rPr>
                            <m:t>𝑋</m:t>
                          </m:r>
                        </m:e>
                        <m:sub>
                          <m:r>
                            <a:rPr lang="nb-NO" sz="2000" b="0" i="1" smtClean="0">
                              <a:latin typeface="Cambria Math" panose="02040503050406030204" pitchFamily="18" charset="0"/>
                            </a:rPr>
                            <m:t>𝑖</m:t>
                          </m:r>
                        </m:sub>
                      </m:sSub>
                      <m:r>
                        <a:rPr lang="nb-NO" sz="2000" b="0" i="1" smtClean="0">
                          <a:latin typeface="Cambria Math" panose="02040503050406030204" pitchFamily="18" charset="0"/>
                        </a:rPr>
                        <m:t>+</m:t>
                      </m:r>
                      <m:sSub>
                        <m:sSubPr>
                          <m:ctrlPr>
                            <a:rPr lang="nb-NO" sz="2000" b="0" i="1" smtClean="0">
                              <a:latin typeface="Cambria Math" panose="02040503050406030204" pitchFamily="18" charset="0"/>
                            </a:rPr>
                          </m:ctrlPr>
                        </m:sSubPr>
                        <m:e>
                          <m:r>
                            <a:rPr lang="nb-NO" sz="2000" b="0" i="1" smtClean="0">
                              <a:latin typeface="Cambria Math" panose="02040503050406030204" pitchFamily="18" charset="0"/>
                            </a:rPr>
                            <m:t>𝑢</m:t>
                          </m:r>
                        </m:e>
                        <m:sub>
                          <m:r>
                            <a:rPr lang="nb-NO" sz="2000" b="0" i="1" smtClean="0">
                              <a:latin typeface="Cambria Math" panose="02040503050406030204" pitchFamily="18" charset="0"/>
                            </a:rPr>
                            <m:t>𝑖</m:t>
                          </m:r>
                        </m:sub>
                      </m:sSub>
                    </m:oMath>
                  </m:oMathPara>
                </a14:m>
                <a:endParaRPr lang="nb-NO" sz="2000" dirty="0" smtClean="0"/>
              </a:p>
              <a:p>
                <a:pPr marL="0" indent="0" algn="ctr">
                  <a:buNone/>
                </a:pPr>
                <a:r>
                  <a:rPr lang="en-US" sz="2000" dirty="0" smtClean="0">
                    <a:solidFill>
                      <a:srgbClr val="00B050"/>
                    </a:solidFill>
                  </a:rPr>
                  <a:t>What is the problem?</a:t>
                </a:r>
              </a:p>
              <a:p>
                <a:endParaRPr lang="nb-NO" sz="2000" dirty="0" smtClean="0"/>
              </a:p>
              <a:p>
                <a:endParaRPr lang="nb-NO" sz="2000" dirty="0" smtClean="0"/>
              </a:p>
              <a:p>
                <a:endParaRPr lang="en-US" sz="2000" dirty="0" smtClean="0"/>
              </a:p>
              <a:p>
                <a:pPr marL="0" indent="0" algn="ctr">
                  <a:buNone/>
                </a:pPr>
                <a:r>
                  <a:rPr lang="en-US" sz="1800" i="1" dirty="0" smtClean="0"/>
                  <a:t>“While peer quality jumps at the cutoff, cross-cutoff comparisons of variables related to applicants’ own abilities, motivation, and family background—the sources of selection bias we usually worry about—show no similar jumps. […] </a:t>
                </a:r>
                <a:r>
                  <a:rPr lang="en-US" sz="1800" b="1" i="1" dirty="0" smtClean="0"/>
                  <a:t>Peers change discontinuously at admissions cutoffs, but exams school applicants’ own characteristics do not.</a:t>
                </a:r>
                <a:r>
                  <a:rPr lang="en-US" sz="1800" i="1" dirty="0" smtClean="0"/>
                  <a:t>”</a:t>
                </a:r>
                <a:r>
                  <a:rPr lang="en-US" sz="1800" dirty="0" smtClean="0"/>
                  <a:t> (p. 171) </a:t>
                </a:r>
                <a:r>
                  <a:rPr lang="en-US" sz="1800" dirty="0" smtClean="0">
                    <a:sym typeface="Wingdings" panose="05000000000000000000" pitchFamily="2" charset="2"/>
                  </a:rPr>
                  <a:t> </a:t>
                </a:r>
                <a:r>
                  <a:rPr lang="en-US" sz="1800" b="1" dirty="0" smtClean="0">
                    <a:solidFill>
                      <a:srgbClr val="FF0000"/>
                    </a:solidFill>
                    <a:sym typeface="Wingdings" panose="05000000000000000000" pitchFamily="2" charset="2"/>
                  </a:rPr>
                  <a:t>RD Design</a:t>
                </a:r>
                <a:endParaRPr lang="en-US" sz="1800" b="1" dirty="0" smtClean="0">
                  <a:solidFill>
                    <a:srgbClr val="FF0000"/>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xfrm>
                <a:off x="380168" y="1498084"/>
                <a:ext cx="11431663" cy="4354559"/>
              </a:xfrm>
              <a:blipFill>
                <a:blip r:embed="rId3"/>
                <a:stretch>
                  <a:fillRect l="-1279" t="-1681" r="-1013" b="-6162"/>
                </a:stretch>
              </a:blipFill>
            </p:spPr>
            <p:txBody>
              <a:bodyPr/>
              <a:lstStyle/>
              <a:p>
                <a:r>
                  <a:rPr lang="en-US">
                    <a:noFill/>
                  </a:rPr>
                  <a:t> </a:t>
                </a:r>
              </a:p>
            </p:txBody>
          </p:sp>
        </mc:Fallback>
      </mc:AlternateContent>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24</a:t>
            </a:fld>
            <a:endParaRPr lang="en-US" dirty="0"/>
          </a:p>
        </p:txBody>
      </p:sp>
      <p:sp>
        <p:nvSpPr>
          <p:cNvPr id="7" name="TextBox 6"/>
          <p:cNvSpPr txBox="1"/>
          <p:nvPr/>
        </p:nvSpPr>
        <p:spPr>
          <a:xfrm>
            <a:off x="9953534" y="6148112"/>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3777242" y="3751606"/>
                <a:ext cx="555476" cy="4355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sz="2000" i="1">
                              <a:latin typeface="Cambria Math" panose="02040503050406030204" pitchFamily="18" charset="0"/>
                            </a:rPr>
                          </m:ctrlPr>
                        </m:sSubPr>
                        <m:e>
                          <m:acc>
                            <m:accPr>
                              <m:chr m:val="̅"/>
                              <m:ctrlPr>
                                <a:rPr lang="nb-NO" sz="2000" i="1">
                                  <a:latin typeface="Cambria Math" panose="02040503050406030204" pitchFamily="18" charset="0"/>
                                </a:rPr>
                              </m:ctrlPr>
                            </m:accPr>
                            <m:e>
                              <m:r>
                                <a:rPr lang="nb-NO" sz="2000" i="1">
                                  <a:latin typeface="Cambria Math" panose="02040503050406030204" pitchFamily="18" charset="0"/>
                                </a:rPr>
                                <m:t>𝑋</m:t>
                              </m:r>
                            </m:e>
                          </m:acc>
                        </m:e>
                        <m:sub>
                          <m:r>
                            <a:rPr lang="nb-NO" sz="2000" i="1">
                              <a:latin typeface="Cambria Math" panose="02040503050406030204" pitchFamily="18" charset="0"/>
                            </a:rPr>
                            <m:t>(</m:t>
                          </m:r>
                          <m:r>
                            <a:rPr lang="nb-NO" sz="2000" i="1">
                              <a:latin typeface="Cambria Math" panose="02040503050406030204" pitchFamily="18" charset="0"/>
                            </a:rPr>
                            <m:t>𝑖</m:t>
                          </m:r>
                          <m:r>
                            <a:rPr lang="nb-NO" sz="2000" i="1">
                              <a:latin typeface="Cambria Math" panose="02040503050406030204" pitchFamily="18" charset="0"/>
                            </a:rPr>
                            <m:t>)</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777242" y="3751606"/>
                <a:ext cx="555476" cy="435504"/>
              </a:xfrm>
              <a:prstGeom prst="rect">
                <a:avLst/>
              </a:prstGeom>
              <a:blipFill>
                <a:blip r:embed="rId4"/>
                <a:stretch>
                  <a:fillRect r="-109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729791" y="3751606"/>
                <a:ext cx="55547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nb-NO" sz="2000" b="0" i="1" smtClean="0">
                              <a:latin typeface="Cambria Math" panose="02040503050406030204" pitchFamily="18" charset="0"/>
                            </a:rPr>
                            <m:t>𝑌</m:t>
                          </m:r>
                        </m:e>
                        <m:sub>
                          <m:r>
                            <a:rPr lang="nb-NO" sz="2000" b="0" i="1" smtClean="0">
                              <a:latin typeface="Cambria Math" panose="02040503050406030204" pitchFamily="18" charset="0"/>
                            </a:rPr>
                            <m:t>𝑖</m:t>
                          </m:r>
                        </m:sub>
                      </m:sSub>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729791" y="3751606"/>
                <a:ext cx="555476" cy="400110"/>
              </a:xfrm>
              <a:prstGeom prst="rect">
                <a:avLst/>
              </a:prstGeom>
              <a:blipFill>
                <a:blip r:embed="rId5"/>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753516" y="4356933"/>
                <a:ext cx="555476" cy="40011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000" b="0" i="1" smtClean="0">
                          <a:solidFill>
                            <a:srgbClr val="00B050"/>
                          </a:solidFill>
                          <a:latin typeface="Cambria Math" panose="02040503050406030204" pitchFamily="18" charset="0"/>
                        </a:rPr>
                        <m:t>𝑈</m:t>
                      </m:r>
                    </m:oMath>
                  </m:oMathPara>
                </a14:m>
                <a:endParaRPr lang="en-US" dirty="0">
                  <a:solidFill>
                    <a:srgbClr val="00B05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753516" y="4356933"/>
                <a:ext cx="555476" cy="400110"/>
              </a:xfrm>
              <a:prstGeom prst="rect">
                <a:avLst/>
              </a:prstGeom>
              <a:blipFill>
                <a:blip r:embed="rId6"/>
                <a:stretch>
                  <a:fillRect/>
                </a:stretch>
              </a:blipFill>
              <a:ln>
                <a:noFill/>
              </a:ln>
            </p:spPr>
            <p:txBody>
              <a:bodyPr/>
              <a:lstStyle/>
              <a:p>
                <a:r>
                  <a:rPr lang="en-US">
                    <a:noFill/>
                  </a:rPr>
                  <a:t> </a:t>
                </a:r>
              </a:p>
            </p:txBody>
          </p:sp>
        </mc:Fallback>
      </mc:AlternateContent>
      <p:cxnSp>
        <p:nvCxnSpPr>
          <p:cNvPr id="12" name="Straight Arrow Connector 11"/>
          <p:cNvCxnSpPr/>
          <p:nvPr/>
        </p:nvCxnSpPr>
        <p:spPr>
          <a:xfrm>
            <a:off x="4358355" y="3931070"/>
            <a:ext cx="33584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1"/>
            <a:endCxn id="8" idx="2"/>
          </p:cNvCxnSpPr>
          <p:nvPr/>
        </p:nvCxnSpPr>
        <p:spPr>
          <a:xfrm flipH="1" flipV="1">
            <a:off x="4054980" y="4187110"/>
            <a:ext cx="1698536" cy="369878"/>
          </a:xfrm>
          <a:prstGeom prst="straightConnector1">
            <a:avLst/>
          </a:prstGeom>
          <a:ln>
            <a:solidFill>
              <a:srgbClr val="00B05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0" idx="3"/>
            <a:endCxn id="9" idx="2"/>
          </p:cNvCxnSpPr>
          <p:nvPr/>
        </p:nvCxnSpPr>
        <p:spPr>
          <a:xfrm flipV="1">
            <a:off x="6308992" y="4151716"/>
            <a:ext cx="1698537" cy="405272"/>
          </a:xfrm>
          <a:prstGeom prst="straightConnector1">
            <a:avLst/>
          </a:prstGeom>
          <a:ln>
            <a:solidFill>
              <a:srgbClr val="00B050"/>
            </a:solidFill>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225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Elite Illusion</a:t>
            </a:r>
          </a:p>
        </p:txBody>
      </p:sp>
      <p:sp>
        <p:nvSpPr>
          <p:cNvPr id="5" name="Subtitle 4"/>
          <p:cNvSpPr>
            <a:spLocks noGrp="1"/>
          </p:cNvSpPr>
          <p:nvPr>
            <p:ph type="subTitle" idx="13"/>
          </p:nvPr>
        </p:nvSpPr>
        <p:spPr/>
        <p:txBody>
          <a:bodyPr/>
          <a:lstStyle/>
          <a:p>
            <a:r>
              <a:rPr lang="en-US" b="1" dirty="0"/>
              <a:t>Fuzzy RD Is IV</a:t>
            </a:r>
          </a:p>
          <a:p>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half" idx="29"/>
              </p:nvPr>
            </p:nvSpPr>
            <p:spPr>
              <a:xfrm>
                <a:off x="380169" y="1704042"/>
                <a:ext cx="6699641" cy="4354559"/>
              </a:xfrm>
            </p:spPr>
            <p:txBody>
              <a:bodyPr/>
              <a:lstStyle/>
              <a:p>
                <a:r>
                  <a:rPr lang="en-US" sz="1800" b="1" dirty="0" smtClean="0"/>
                  <a:t>RD approach</a:t>
                </a:r>
                <a:r>
                  <a:rPr lang="en-US" sz="1800" dirty="0" smtClean="0"/>
                  <a:t>: Use the enrollment score in BLS as cutoff  on our running variable and, thus, treatment becomes “qualifying for BLS”:</a:t>
                </a:r>
              </a:p>
              <a:p>
                <a:pPr marL="0" indent="0">
                  <a:buNone/>
                </a:pPr>
                <a14:m>
                  <m:oMathPara xmlns:m="http://schemas.openxmlformats.org/officeDocument/2006/math">
                    <m:oMathParaPr>
                      <m:jc m:val="centerGroup"/>
                    </m:oMathParaPr>
                    <m:oMath xmlns:m="http://schemas.openxmlformats.org/officeDocument/2006/math">
                      <m:sSub>
                        <m:sSubPr>
                          <m:ctrlPr>
                            <a:rPr lang="nb-NO" sz="1800" i="1" smtClean="0">
                              <a:latin typeface="Cambria Math" panose="02040503050406030204" pitchFamily="18" charset="0"/>
                            </a:rPr>
                          </m:ctrlPr>
                        </m:sSubPr>
                        <m:e>
                          <m:r>
                            <a:rPr lang="nb-NO" sz="1800" b="0" i="1" smtClean="0">
                              <a:latin typeface="Cambria Math" panose="02040503050406030204" pitchFamily="18" charset="0"/>
                            </a:rPr>
                            <m:t>𝑌</m:t>
                          </m:r>
                        </m:e>
                        <m:sub>
                          <m:r>
                            <a:rPr lang="nb-NO" sz="1800" b="0" i="1" smtClean="0">
                              <a:latin typeface="Cambria Math" panose="02040503050406030204" pitchFamily="18" charset="0"/>
                            </a:rPr>
                            <m:t>𝑖</m:t>
                          </m:r>
                        </m:sub>
                      </m:sSub>
                      <m:r>
                        <a:rPr lang="nb-NO" sz="1800" b="0" i="1" smtClean="0">
                          <a:latin typeface="Cambria Math" panose="02040503050406030204" pitchFamily="18" charset="0"/>
                        </a:rPr>
                        <m:t>=</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𝛼</m:t>
                          </m:r>
                        </m:e>
                        <m:sub>
                          <m:r>
                            <a:rPr lang="nb-NO" sz="1800" b="0" i="1" smtClean="0">
                              <a:latin typeface="Cambria Math" panose="02040503050406030204" pitchFamily="18" charset="0"/>
                            </a:rPr>
                            <m:t>0</m:t>
                          </m:r>
                        </m:sub>
                      </m:sSub>
                      <m:r>
                        <a:rPr lang="nb-NO" sz="1800" b="0" i="1" smtClean="0">
                          <a:latin typeface="Cambria Math" panose="02040503050406030204" pitchFamily="18" charset="0"/>
                        </a:rPr>
                        <m:t>+</m:t>
                      </m:r>
                      <m:r>
                        <a:rPr lang="nb-NO" sz="1800" b="0" i="1" smtClean="0">
                          <a:latin typeface="Cambria Math" panose="02040503050406030204" pitchFamily="18" charset="0"/>
                          <a:ea typeface="Cambria Math" panose="02040503050406030204" pitchFamily="18" charset="0"/>
                        </a:rPr>
                        <m:t>𝜌</m:t>
                      </m:r>
                      <m:sSub>
                        <m:sSubPr>
                          <m:ctrlPr>
                            <a:rPr lang="nb-NO" sz="1800" b="0" i="1" smtClean="0">
                              <a:latin typeface="Cambria Math" panose="02040503050406030204" pitchFamily="18" charset="0"/>
                              <a:ea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𝐷</m:t>
                          </m:r>
                        </m:e>
                        <m:sub>
                          <m:r>
                            <a:rPr lang="nb-NO" sz="1800" b="0" i="1" smtClean="0">
                              <a:latin typeface="Cambria Math" panose="02040503050406030204" pitchFamily="18" charset="0"/>
                              <a:ea typeface="Cambria Math" panose="02040503050406030204" pitchFamily="18" charset="0"/>
                            </a:rPr>
                            <m:t>𝑖</m:t>
                          </m:r>
                        </m:sub>
                      </m:sSub>
                      <m:r>
                        <a:rPr lang="nb-NO" sz="1800" b="0" i="1" smtClean="0">
                          <a:latin typeface="Cambria Math" panose="02040503050406030204" pitchFamily="18" charset="0"/>
                          <a:ea typeface="Cambria Math" panose="02040503050406030204" pitchFamily="18" charset="0"/>
                        </a:rPr>
                        <m:t>+</m:t>
                      </m:r>
                      <m:sSub>
                        <m:sSubPr>
                          <m:ctrlPr>
                            <a:rPr lang="nb-NO" sz="1800" b="0" i="1" smtClean="0">
                              <a:latin typeface="Cambria Math" panose="02040503050406030204" pitchFamily="18" charset="0"/>
                              <a:ea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𝛽</m:t>
                          </m:r>
                        </m:e>
                        <m:sub>
                          <m:r>
                            <a:rPr lang="nb-NO" sz="1800" b="0" i="1" smtClean="0">
                              <a:latin typeface="Cambria Math" panose="02040503050406030204" pitchFamily="18" charset="0"/>
                              <a:ea typeface="Cambria Math" panose="02040503050406030204" pitchFamily="18" charset="0"/>
                            </a:rPr>
                            <m:t>0</m:t>
                          </m:r>
                        </m:sub>
                      </m:sSub>
                      <m:sSub>
                        <m:sSubPr>
                          <m:ctrlPr>
                            <a:rPr lang="nb-NO" sz="1800" b="0" i="1" smtClean="0">
                              <a:latin typeface="Cambria Math" panose="02040503050406030204" pitchFamily="18" charset="0"/>
                              <a:ea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𝑅</m:t>
                          </m:r>
                        </m:e>
                        <m:sub>
                          <m:r>
                            <a:rPr lang="nb-NO" sz="1800" b="0" i="1" smtClean="0">
                              <a:latin typeface="Cambria Math" panose="02040503050406030204" pitchFamily="18" charset="0"/>
                              <a:ea typeface="Cambria Math" panose="02040503050406030204" pitchFamily="18" charset="0"/>
                            </a:rPr>
                            <m:t>𝑖</m:t>
                          </m:r>
                        </m:sub>
                      </m:sSub>
                      <m:r>
                        <a:rPr lang="nb-NO" sz="1800" b="0" i="1" smtClean="0">
                          <a:latin typeface="Cambria Math" panose="02040503050406030204" pitchFamily="18" charset="0"/>
                          <a:ea typeface="Cambria Math" panose="02040503050406030204" pitchFamily="18" charset="0"/>
                        </a:rPr>
                        <m:t>+</m:t>
                      </m:r>
                      <m:sSub>
                        <m:sSubPr>
                          <m:ctrlPr>
                            <a:rPr lang="nb-NO" sz="1800" b="0" i="1" smtClean="0">
                              <a:latin typeface="Cambria Math" panose="02040503050406030204" pitchFamily="18" charset="0"/>
                              <a:ea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𝑒</m:t>
                          </m:r>
                        </m:e>
                        <m:sub>
                          <m:r>
                            <a:rPr lang="nb-NO" sz="1800" b="0" i="1" smtClean="0">
                              <a:latin typeface="Cambria Math" panose="02040503050406030204" pitchFamily="18" charset="0"/>
                              <a:ea typeface="Cambria Math" panose="02040503050406030204" pitchFamily="18" charset="0"/>
                            </a:rPr>
                            <m:t>0</m:t>
                          </m:r>
                          <m:r>
                            <a:rPr lang="nb-NO" sz="1800" b="0" i="1" smtClean="0">
                              <a:latin typeface="Cambria Math" panose="02040503050406030204" pitchFamily="18" charset="0"/>
                              <a:ea typeface="Cambria Math" panose="02040503050406030204" pitchFamily="18" charset="0"/>
                            </a:rPr>
                            <m:t>𝑖</m:t>
                          </m:r>
                        </m:sub>
                      </m:sSub>
                    </m:oMath>
                  </m:oMathPara>
                </a14:m>
                <a:endParaRPr lang="nb-NO" sz="2000" dirty="0"/>
              </a:p>
              <a:p>
                <a:r>
                  <a:rPr lang="nb-NO" sz="2000" dirty="0" smtClean="0">
                    <a:solidFill>
                      <a:srgbClr val="00B050"/>
                    </a:solidFill>
                  </a:rPr>
                  <a:t>How to interpret </a:t>
                </a:r>
                <a14:m>
                  <m:oMath xmlns:m="http://schemas.openxmlformats.org/officeDocument/2006/math">
                    <m:r>
                      <a:rPr lang="nb-NO" sz="2000" i="1" smtClean="0">
                        <a:solidFill>
                          <a:srgbClr val="00B050"/>
                        </a:solidFill>
                        <a:latin typeface="Cambria Math" panose="02040503050406030204" pitchFamily="18" charset="0"/>
                        <a:ea typeface="Cambria Math" panose="02040503050406030204" pitchFamily="18" charset="0"/>
                      </a:rPr>
                      <m:t>𝜌</m:t>
                    </m:r>
                    <m:r>
                      <a:rPr lang="nb-NO" sz="2000" b="0" i="1" smtClean="0">
                        <a:solidFill>
                          <a:srgbClr val="00B050"/>
                        </a:solidFill>
                        <a:latin typeface="Cambria Math" panose="02040503050406030204" pitchFamily="18" charset="0"/>
                        <a:ea typeface="Cambria Math" panose="02040503050406030204" pitchFamily="18" charset="0"/>
                      </a:rPr>
                      <m:t>=−.02 (.10)</m:t>
                    </m:r>
                  </m:oMath>
                </a14:m>
                <a:r>
                  <a:rPr lang="en-US" sz="2000" dirty="0" smtClean="0">
                    <a:solidFill>
                      <a:srgbClr val="00B050"/>
                    </a:solidFill>
                  </a:rPr>
                  <a:t>?</a:t>
                </a:r>
              </a:p>
              <a:p>
                <a:pPr lvl="1">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𝜌</m:t>
                    </m:r>
                  </m:oMath>
                </a14:m>
                <a:r>
                  <a:rPr lang="en-US" sz="1600" dirty="0" smtClean="0"/>
                  <a:t> is the jump in outcomes at the discontinuity produced by the treatment.</a:t>
                </a:r>
              </a:p>
              <a:p>
                <a:pPr lvl="1">
                  <a:buFont typeface="Arial" panose="020B0604020202020204" pitchFamily="34" charset="0"/>
                  <a:buChar char="–"/>
                </a:pPr>
                <a:r>
                  <a:rPr lang="en-US" sz="1600" dirty="0" smtClean="0"/>
                  <a:t>BUT ALSO, is the reduced form of an </a:t>
                </a:r>
                <a:r>
                  <a:rPr lang="en-US" sz="1600" b="1" dirty="0" smtClean="0"/>
                  <a:t>IV</a:t>
                </a:r>
                <a:r>
                  <a:rPr lang="en-US" sz="1600" dirty="0" smtClean="0"/>
                  <a:t> in which peer-effects are instrumentalized by an «as good random in the neighborhood of the cutoff» (</a:t>
                </a:r>
                <a:r>
                  <a:rPr lang="en-US" sz="1600" b="1" dirty="0" smtClean="0"/>
                  <a:t>independence</a:t>
                </a:r>
                <a:r>
                  <a:rPr lang="en-US" sz="1600" dirty="0" smtClean="0"/>
                  <a:t>) assignment to different intensities of peers math ability. The first-stage and 2SLS forms are: </a:t>
                </a:r>
              </a:p>
              <a:p>
                <a:pPr marL="457223" lvl="1"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nb-NO" sz="1600" b="0" i="1" smtClean="0">
                                  <a:latin typeface="Cambria Math" panose="02040503050406030204" pitchFamily="18" charset="0"/>
                                </a:rPr>
                                <m:t>𝑋</m:t>
                              </m:r>
                            </m:e>
                          </m:acc>
                        </m:e>
                        <m:sub>
                          <m:r>
                            <a:rPr lang="nb-NO" sz="1600" b="0" i="1" smtClean="0">
                              <a:latin typeface="Cambria Math" panose="02040503050406030204" pitchFamily="18" charset="0"/>
                            </a:rPr>
                            <m:t>(</m:t>
                          </m:r>
                          <m:r>
                            <a:rPr lang="nb-NO" sz="1600" b="0" i="1" smtClean="0">
                              <a:latin typeface="Cambria Math" panose="02040503050406030204" pitchFamily="18" charset="0"/>
                            </a:rPr>
                            <m:t>𝑖</m:t>
                          </m:r>
                          <m:r>
                            <a:rPr lang="nb-NO" sz="1600" b="0" i="1" smtClean="0">
                              <a:latin typeface="Cambria Math" panose="02040503050406030204" pitchFamily="18" charset="0"/>
                            </a:rPr>
                            <m:t>)</m:t>
                          </m:r>
                        </m:sub>
                      </m:sSub>
                      <m:r>
                        <a:rPr lang="nb-NO" sz="1600" b="0" i="1" smtClean="0">
                          <a:latin typeface="Cambria Math" panose="02040503050406030204" pitchFamily="18" charset="0"/>
                        </a:rPr>
                        <m:t>=</m:t>
                      </m:r>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ea typeface="Cambria Math" panose="02040503050406030204" pitchFamily="18" charset="0"/>
                            </a:rPr>
                            <m:t>𝛼</m:t>
                          </m:r>
                        </m:e>
                        <m:sub>
                          <m:r>
                            <a:rPr lang="nb-NO" sz="1600" b="0" i="1" smtClean="0">
                              <a:latin typeface="Cambria Math" panose="02040503050406030204" pitchFamily="18" charset="0"/>
                            </a:rPr>
                            <m:t>1</m:t>
                          </m:r>
                        </m:sub>
                      </m:sSub>
                      <m:r>
                        <a:rPr lang="nb-NO" sz="1600" b="0" i="1" smtClean="0">
                          <a:latin typeface="Cambria Math" panose="02040503050406030204" pitchFamily="18" charset="0"/>
                        </a:rPr>
                        <m:t>+</m:t>
                      </m:r>
                      <m:r>
                        <a:rPr lang="nb-NO" sz="1600" b="0" i="1" smtClean="0">
                          <a:latin typeface="Cambria Math" panose="02040503050406030204" pitchFamily="18" charset="0"/>
                          <a:ea typeface="Cambria Math" panose="02040503050406030204" pitchFamily="18" charset="0"/>
                        </a:rPr>
                        <m:t>𝜙</m:t>
                      </m:r>
                      <m:sSub>
                        <m:sSubPr>
                          <m:ctrlPr>
                            <a:rPr lang="nb-NO" sz="1600" b="0" i="1" smtClean="0">
                              <a:latin typeface="Cambria Math" panose="02040503050406030204" pitchFamily="18" charset="0"/>
                              <a:ea typeface="Cambria Math" panose="02040503050406030204" pitchFamily="18" charset="0"/>
                            </a:rPr>
                          </m:ctrlPr>
                        </m:sSubPr>
                        <m:e>
                          <m:r>
                            <a:rPr lang="nb-NO" sz="1600" b="0" i="1" smtClean="0">
                              <a:latin typeface="Cambria Math" panose="02040503050406030204" pitchFamily="18" charset="0"/>
                              <a:ea typeface="Cambria Math" panose="02040503050406030204" pitchFamily="18" charset="0"/>
                            </a:rPr>
                            <m:t>𝐷</m:t>
                          </m:r>
                        </m:e>
                        <m:sub>
                          <m:r>
                            <a:rPr lang="nb-NO" sz="1600" b="0" i="1" smtClean="0">
                              <a:latin typeface="Cambria Math" panose="02040503050406030204" pitchFamily="18" charset="0"/>
                              <a:ea typeface="Cambria Math" panose="02040503050406030204" pitchFamily="18" charset="0"/>
                            </a:rPr>
                            <m:t>𝑖</m:t>
                          </m:r>
                        </m:sub>
                      </m:sSub>
                      <m:r>
                        <a:rPr lang="nb-NO" sz="1600" b="0" i="1" smtClean="0">
                          <a:latin typeface="Cambria Math" panose="02040503050406030204" pitchFamily="18" charset="0"/>
                          <a:ea typeface="Cambria Math" panose="02040503050406030204" pitchFamily="18" charset="0"/>
                        </a:rPr>
                        <m:t>+</m:t>
                      </m:r>
                      <m:sSub>
                        <m:sSubPr>
                          <m:ctrlPr>
                            <a:rPr lang="nb-NO" sz="1600" b="0" i="1" smtClean="0">
                              <a:latin typeface="Cambria Math" panose="02040503050406030204" pitchFamily="18" charset="0"/>
                              <a:ea typeface="Cambria Math" panose="02040503050406030204" pitchFamily="18" charset="0"/>
                            </a:rPr>
                          </m:ctrlPr>
                        </m:sSubPr>
                        <m:e>
                          <m:r>
                            <a:rPr lang="nb-NO" sz="1600" b="0" i="1" smtClean="0">
                              <a:latin typeface="Cambria Math" panose="02040503050406030204" pitchFamily="18" charset="0"/>
                              <a:ea typeface="Cambria Math" panose="02040503050406030204" pitchFamily="18" charset="0"/>
                            </a:rPr>
                            <m:t>𝛽</m:t>
                          </m:r>
                        </m:e>
                        <m:sub>
                          <m:r>
                            <a:rPr lang="nb-NO" sz="1600" b="0" i="1" smtClean="0">
                              <a:latin typeface="Cambria Math" panose="02040503050406030204" pitchFamily="18" charset="0"/>
                              <a:ea typeface="Cambria Math" panose="02040503050406030204" pitchFamily="18" charset="0"/>
                            </a:rPr>
                            <m:t>1</m:t>
                          </m:r>
                        </m:sub>
                      </m:sSub>
                      <m:sSub>
                        <m:sSubPr>
                          <m:ctrlPr>
                            <a:rPr lang="nb-NO" sz="1600" b="0" i="1" smtClean="0">
                              <a:latin typeface="Cambria Math" panose="02040503050406030204" pitchFamily="18" charset="0"/>
                              <a:ea typeface="Cambria Math" panose="02040503050406030204" pitchFamily="18" charset="0"/>
                            </a:rPr>
                          </m:ctrlPr>
                        </m:sSubPr>
                        <m:e>
                          <m:r>
                            <a:rPr lang="nb-NO" sz="1600" b="0" i="1" smtClean="0">
                              <a:latin typeface="Cambria Math" panose="02040503050406030204" pitchFamily="18" charset="0"/>
                              <a:ea typeface="Cambria Math" panose="02040503050406030204" pitchFamily="18" charset="0"/>
                            </a:rPr>
                            <m:t>𝑅</m:t>
                          </m:r>
                        </m:e>
                        <m:sub>
                          <m:r>
                            <a:rPr lang="nb-NO" sz="1600" b="0" i="1" smtClean="0">
                              <a:latin typeface="Cambria Math" panose="02040503050406030204" pitchFamily="18" charset="0"/>
                              <a:ea typeface="Cambria Math" panose="02040503050406030204" pitchFamily="18" charset="0"/>
                            </a:rPr>
                            <m:t>𝑖</m:t>
                          </m:r>
                        </m:sub>
                      </m:sSub>
                      <m:r>
                        <a:rPr lang="nb-NO" sz="1600" b="0" i="1" smtClean="0">
                          <a:latin typeface="Cambria Math" panose="02040503050406030204" pitchFamily="18" charset="0"/>
                          <a:ea typeface="Cambria Math" panose="02040503050406030204" pitchFamily="18" charset="0"/>
                        </a:rPr>
                        <m:t>+</m:t>
                      </m:r>
                      <m:sSub>
                        <m:sSubPr>
                          <m:ctrlPr>
                            <a:rPr lang="nb-NO" sz="1600" b="0" i="1" smtClean="0">
                              <a:latin typeface="Cambria Math" panose="02040503050406030204" pitchFamily="18" charset="0"/>
                              <a:ea typeface="Cambria Math" panose="02040503050406030204" pitchFamily="18" charset="0"/>
                            </a:rPr>
                          </m:ctrlPr>
                        </m:sSubPr>
                        <m:e>
                          <m:r>
                            <a:rPr lang="nb-NO" sz="1600" b="0" i="1" smtClean="0">
                              <a:latin typeface="Cambria Math" panose="02040503050406030204" pitchFamily="18" charset="0"/>
                              <a:ea typeface="Cambria Math" panose="02040503050406030204" pitchFamily="18" charset="0"/>
                            </a:rPr>
                            <m:t>𝑒</m:t>
                          </m:r>
                        </m:e>
                        <m:sub>
                          <m:r>
                            <a:rPr lang="nb-NO" sz="1600" b="0" i="1" smtClean="0">
                              <a:latin typeface="Cambria Math" panose="02040503050406030204" pitchFamily="18" charset="0"/>
                              <a:ea typeface="Cambria Math" panose="02040503050406030204" pitchFamily="18" charset="0"/>
                            </a:rPr>
                            <m:t>1</m:t>
                          </m:r>
                          <m:r>
                            <a:rPr lang="nb-NO" sz="1600" b="0" i="1" smtClean="0">
                              <a:latin typeface="Cambria Math" panose="02040503050406030204" pitchFamily="18" charset="0"/>
                              <a:ea typeface="Cambria Math" panose="02040503050406030204" pitchFamily="18" charset="0"/>
                            </a:rPr>
                            <m:t>𝑖</m:t>
                          </m:r>
                        </m:sub>
                      </m:sSub>
                      <m:r>
                        <a:rPr lang="nb-NO" sz="1600" b="0" i="1" smtClean="0">
                          <a:latin typeface="Cambria Math" panose="02040503050406030204" pitchFamily="18" charset="0"/>
                          <a:ea typeface="Cambria Math" panose="02040503050406030204" pitchFamily="18" charset="0"/>
                        </a:rPr>
                        <m:t>    ;    </m:t>
                      </m:r>
                      <m:sSub>
                        <m:sSubPr>
                          <m:ctrlPr>
                            <a:rPr lang="nb-NO" sz="1600" b="0" i="1" smtClean="0">
                              <a:latin typeface="Cambria Math" panose="02040503050406030204" pitchFamily="18" charset="0"/>
                              <a:ea typeface="Cambria Math" panose="02040503050406030204" pitchFamily="18" charset="0"/>
                            </a:rPr>
                          </m:ctrlPr>
                        </m:sSubPr>
                        <m:e>
                          <m:r>
                            <a:rPr lang="nb-NO" sz="1600" b="0" i="1" smtClean="0">
                              <a:latin typeface="Cambria Math" panose="02040503050406030204" pitchFamily="18" charset="0"/>
                              <a:ea typeface="Cambria Math" panose="02040503050406030204" pitchFamily="18" charset="0"/>
                            </a:rPr>
                            <m:t>𝑌</m:t>
                          </m:r>
                        </m:e>
                        <m:sub>
                          <m:r>
                            <a:rPr lang="nb-NO" sz="1600" b="0" i="1" smtClean="0">
                              <a:latin typeface="Cambria Math" panose="02040503050406030204" pitchFamily="18" charset="0"/>
                              <a:ea typeface="Cambria Math" panose="02040503050406030204" pitchFamily="18" charset="0"/>
                            </a:rPr>
                            <m:t>𝑖</m:t>
                          </m:r>
                        </m:sub>
                      </m:sSub>
                      <m:r>
                        <a:rPr lang="nb-NO" sz="1600" b="0" i="1" smtClean="0">
                          <a:latin typeface="Cambria Math" panose="02040503050406030204" pitchFamily="18" charset="0"/>
                          <a:ea typeface="Cambria Math" panose="02040503050406030204" pitchFamily="18" charset="0"/>
                        </a:rPr>
                        <m:t>=</m:t>
                      </m:r>
                      <m:sSub>
                        <m:sSubPr>
                          <m:ctrlPr>
                            <a:rPr lang="nb-NO" sz="1600" b="0" i="1" smtClean="0">
                              <a:latin typeface="Cambria Math" panose="02040503050406030204" pitchFamily="18" charset="0"/>
                              <a:ea typeface="Cambria Math" panose="02040503050406030204" pitchFamily="18" charset="0"/>
                            </a:rPr>
                          </m:ctrlPr>
                        </m:sSubPr>
                        <m:e>
                          <m:r>
                            <a:rPr lang="nb-NO" sz="1600" b="0" i="1" smtClean="0">
                              <a:latin typeface="Cambria Math" panose="02040503050406030204" pitchFamily="18" charset="0"/>
                              <a:ea typeface="Cambria Math" panose="02040503050406030204" pitchFamily="18" charset="0"/>
                            </a:rPr>
                            <m:t>𝛼</m:t>
                          </m:r>
                        </m:e>
                        <m:sub>
                          <m:r>
                            <a:rPr lang="nb-NO" sz="1600" b="0" i="1" smtClean="0">
                              <a:latin typeface="Cambria Math" panose="02040503050406030204" pitchFamily="18" charset="0"/>
                              <a:ea typeface="Cambria Math" panose="02040503050406030204" pitchFamily="18" charset="0"/>
                            </a:rPr>
                            <m:t>2</m:t>
                          </m:r>
                        </m:sub>
                      </m:sSub>
                      <m:r>
                        <a:rPr lang="nb-NO" sz="1600" b="0" i="1" smtClean="0">
                          <a:latin typeface="Cambria Math" panose="02040503050406030204" pitchFamily="18" charset="0"/>
                          <a:ea typeface="Cambria Math" panose="02040503050406030204" pitchFamily="18" charset="0"/>
                        </a:rPr>
                        <m:t>+</m:t>
                      </m:r>
                      <m:r>
                        <a:rPr lang="nb-NO" sz="1600" b="0" i="1" smtClean="0">
                          <a:latin typeface="Cambria Math" panose="02040503050406030204" pitchFamily="18" charset="0"/>
                          <a:ea typeface="Cambria Math" panose="02040503050406030204" pitchFamily="18" charset="0"/>
                        </a:rPr>
                        <m:t>𝜆</m:t>
                      </m:r>
                      <m:sSub>
                        <m:sSubPr>
                          <m:ctrlPr>
                            <a:rPr lang="nb-NO" sz="1600" b="0" i="1" smtClean="0">
                              <a:latin typeface="Cambria Math" panose="02040503050406030204" pitchFamily="18" charset="0"/>
                              <a:ea typeface="Cambria Math" panose="02040503050406030204" pitchFamily="18" charset="0"/>
                            </a:rPr>
                          </m:ctrlPr>
                        </m:sSubPr>
                        <m:e>
                          <m:acc>
                            <m:accPr>
                              <m:chr m:val="̂"/>
                              <m:ctrlPr>
                                <a:rPr lang="nb-NO" sz="1600" b="0" i="1" smtClean="0">
                                  <a:latin typeface="Cambria Math" panose="02040503050406030204" pitchFamily="18" charset="0"/>
                                  <a:ea typeface="Cambria Math" panose="02040503050406030204" pitchFamily="18" charset="0"/>
                                </a:rPr>
                              </m:ctrlPr>
                            </m:accPr>
                            <m:e>
                              <m:acc>
                                <m:accPr>
                                  <m:chr m:val="̅"/>
                                  <m:ctrlPr>
                                    <a:rPr lang="nb-NO" sz="1600" b="0" i="1" smtClean="0">
                                      <a:latin typeface="Cambria Math" panose="02040503050406030204" pitchFamily="18" charset="0"/>
                                      <a:ea typeface="Cambria Math" panose="02040503050406030204" pitchFamily="18" charset="0"/>
                                    </a:rPr>
                                  </m:ctrlPr>
                                </m:accPr>
                                <m:e>
                                  <m:r>
                                    <a:rPr lang="nb-NO" sz="1600" b="0" i="1" smtClean="0">
                                      <a:latin typeface="Cambria Math" panose="02040503050406030204" pitchFamily="18" charset="0"/>
                                      <a:ea typeface="Cambria Math" panose="02040503050406030204" pitchFamily="18" charset="0"/>
                                    </a:rPr>
                                    <m:t>𝑋</m:t>
                                  </m:r>
                                </m:e>
                              </m:acc>
                            </m:e>
                          </m:acc>
                        </m:e>
                        <m:sub>
                          <m:r>
                            <a:rPr lang="nb-NO" sz="1600" b="0" i="1" smtClean="0">
                              <a:latin typeface="Cambria Math" panose="02040503050406030204" pitchFamily="18" charset="0"/>
                              <a:ea typeface="Cambria Math" panose="02040503050406030204" pitchFamily="18" charset="0"/>
                            </a:rPr>
                            <m:t>(</m:t>
                          </m:r>
                          <m:r>
                            <a:rPr lang="nb-NO" sz="1600" b="0" i="1" smtClean="0">
                              <a:latin typeface="Cambria Math" panose="02040503050406030204" pitchFamily="18" charset="0"/>
                              <a:ea typeface="Cambria Math" panose="02040503050406030204" pitchFamily="18" charset="0"/>
                            </a:rPr>
                            <m:t>𝑖</m:t>
                          </m:r>
                          <m:r>
                            <a:rPr lang="nb-NO" sz="1600" b="0" i="1" smtClean="0">
                              <a:latin typeface="Cambria Math" panose="02040503050406030204" pitchFamily="18" charset="0"/>
                              <a:ea typeface="Cambria Math" panose="02040503050406030204" pitchFamily="18" charset="0"/>
                            </a:rPr>
                            <m:t>)</m:t>
                          </m:r>
                        </m:sub>
                      </m:sSub>
                      <m:r>
                        <a:rPr lang="nb-NO" sz="1600" b="0" i="1" smtClean="0">
                          <a:latin typeface="Cambria Math" panose="02040503050406030204" pitchFamily="18" charset="0"/>
                          <a:ea typeface="Cambria Math" panose="02040503050406030204" pitchFamily="18" charset="0"/>
                        </a:rPr>
                        <m:t>+</m:t>
                      </m:r>
                      <m:sSub>
                        <m:sSubPr>
                          <m:ctrlPr>
                            <a:rPr lang="nb-NO" sz="1600" i="1">
                              <a:latin typeface="Cambria Math" panose="02040503050406030204" pitchFamily="18" charset="0"/>
                              <a:ea typeface="Cambria Math" panose="02040503050406030204" pitchFamily="18" charset="0"/>
                            </a:rPr>
                          </m:ctrlPr>
                        </m:sSubPr>
                        <m:e>
                          <m:r>
                            <a:rPr lang="nb-NO" sz="1600" i="1">
                              <a:latin typeface="Cambria Math" panose="02040503050406030204" pitchFamily="18" charset="0"/>
                              <a:ea typeface="Cambria Math" panose="02040503050406030204" pitchFamily="18" charset="0"/>
                            </a:rPr>
                            <m:t>𝛽</m:t>
                          </m:r>
                        </m:e>
                        <m:sub>
                          <m:r>
                            <a:rPr lang="nb-NO" sz="1600" b="0" i="1" smtClean="0">
                              <a:latin typeface="Cambria Math" panose="02040503050406030204" pitchFamily="18" charset="0"/>
                              <a:ea typeface="Cambria Math" panose="02040503050406030204" pitchFamily="18" charset="0"/>
                            </a:rPr>
                            <m:t>2</m:t>
                          </m:r>
                        </m:sub>
                      </m:sSub>
                      <m:sSub>
                        <m:sSubPr>
                          <m:ctrlPr>
                            <a:rPr lang="nb-NO" sz="1600" i="1">
                              <a:latin typeface="Cambria Math" panose="02040503050406030204" pitchFamily="18" charset="0"/>
                              <a:ea typeface="Cambria Math" panose="02040503050406030204" pitchFamily="18" charset="0"/>
                            </a:rPr>
                          </m:ctrlPr>
                        </m:sSubPr>
                        <m:e>
                          <m:r>
                            <a:rPr lang="nb-NO" sz="1600" i="1">
                              <a:latin typeface="Cambria Math" panose="02040503050406030204" pitchFamily="18" charset="0"/>
                              <a:ea typeface="Cambria Math" panose="02040503050406030204" pitchFamily="18" charset="0"/>
                            </a:rPr>
                            <m:t>𝑅</m:t>
                          </m:r>
                        </m:e>
                        <m:sub>
                          <m:r>
                            <a:rPr lang="nb-NO" sz="1600" i="1">
                              <a:latin typeface="Cambria Math" panose="02040503050406030204" pitchFamily="18" charset="0"/>
                              <a:ea typeface="Cambria Math" panose="02040503050406030204" pitchFamily="18" charset="0"/>
                            </a:rPr>
                            <m:t>𝑖</m:t>
                          </m:r>
                        </m:sub>
                      </m:sSub>
                      <m:r>
                        <a:rPr lang="nb-NO" sz="1600" i="1">
                          <a:latin typeface="Cambria Math" panose="02040503050406030204" pitchFamily="18" charset="0"/>
                          <a:ea typeface="Cambria Math" panose="02040503050406030204" pitchFamily="18" charset="0"/>
                        </a:rPr>
                        <m:t>+</m:t>
                      </m:r>
                      <m:sSub>
                        <m:sSubPr>
                          <m:ctrlPr>
                            <a:rPr lang="nb-NO" sz="1600" i="1">
                              <a:latin typeface="Cambria Math" panose="02040503050406030204" pitchFamily="18" charset="0"/>
                              <a:ea typeface="Cambria Math" panose="02040503050406030204" pitchFamily="18" charset="0"/>
                            </a:rPr>
                          </m:ctrlPr>
                        </m:sSubPr>
                        <m:e>
                          <m:r>
                            <a:rPr lang="nb-NO" sz="1600" i="1">
                              <a:latin typeface="Cambria Math" panose="02040503050406030204" pitchFamily="18" charset="0"/>
                              <a:ea typeface="Cambria Math" panose="02040503050406030204" pitchFamily="18" charset="0"/>
                            </a:rPr>
                            <m:t>𝑒</m:t>
                          </m:r>
                        </m:e>
                        <m:sub>
                          <m:r>
                            <a:rPr lang="nb-NO" sz="1600" b="0" i="1" smtClean="0">
                              <a:latin typeface="Cambria Math" panose="02040503050406030204" pitchFamily="18" charset="0"/>
                              <a:ea typeface="Cambria Math" panose="02040503050406030204" pitchFamily="18" charset="0"/>
                            </a:rPr>
                            <m:t>2</m:t>
                          </m:r>
                          <m:r>
                            <a:rPr lang="nb-NO" sz="1600" i="1">
                              <a:latin typeface="Cambria Math" panose="02040503050406030204" pitchFamily="18" charset="0"/>
                              <a:ea typeface="Cambria Math" panose="02040503050406030204" pitchFamily="18" charset="0"/>
                            </a:rPr>
                            <m:t>𝑖</m:t>
                          </m:r>
                        </m:sub>
                      </m:sSub>
                    </m:oMath>
                  </m:oMathPara>
                </a14:m>
                <a:endParaRPr lang="en-US" sz="1600" dirty="0" smtClean="0"/>
              </a:p>
              <a:p>
                <a:r>
                  <a:rPr lang="en-US" sz="1800" dirty="0" smtClean="0"/>
                  <a:t>Since the reduced form is close to zero and non-significant, the 2SLS estimate will be zero too</a:t>
                </a:r>
                <a:endParaRPr lang="en-US" sz="1800" dirty="0"/>
              </a:p>
            </p:txBody>
          </p:sp>
        </mc:Choice>
        <mc:Fallback xmlns="">
          <p:sp>
            <p:nvSpPr>
              <p:cNvPr id="6" name="Content Placeholder 5"/>
              <p:cNvSpPr>
                <a:spLocks noGrp="1" noRot="1" noChangeAspect="1" noMove="1" noResize="1" noEditPoints="1" noAdjustHandles="1" noChangeArrowheads="1" noChangeShapeType="1" noTextEdit="1"/>
              </p:cNvSpPr>
              <p:nvPr>
                <p:ph sz="half" idx="29"/>
              </p:nvPr>
            </p:nvSpPr>
            <p:spPr>
              <a:xfrm>
                <a:off x="380169" y="1704042"/>
                <a:ext cx="6699641" cy="4354559"/>
              </a:xfrm>
              <a:blipFill>
                <a:blip r:embed="rId2"/>
                <a:stretch>
                  <a:fillRect l="-2184" t="-1821" r="-2457"/>
                </a:stretch>
              </a:blipFill>
            </p:spPr>
            <p:txBody>
              <a:bodyPr/>
              <a:lstStyle/>
              <a:p>
                <a:r>
                  <a:rPr lang="en-US">
                    <a:noFill/>
                  </a:rPr>
                  <a:t> </a:t>
                </a:r>
              </a:p>
            </p:txBody>
          </p:sp>
        </mc:Fallback>
      </mc:AlternateContent>
      <p:sp>
        <p:nvSpPr>
          <p:cNvPr id="7" name="Footer Placeholder 6"/>
          <p:cNvSpPr>
            <a:spLocks noGrp="1"/>
          </p:cNvSpPr>
          <p:nvPr>
            <p:ph type="ftr" sz="quarter" idx="31"/>
          </p:nvPr>
        </p:nvSpPr>
        <p:spPr/>
        <p:txBody>
          <a:bodyPr/>
          <a:lstStyle/>
          <a:p>
            <a:endParaRPr lang="nb-NO"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25</a:t>
            </a:fld>
            <a:endParaRPr lang="en-US" dirty="0"/>
          </a:p>
        </p:txBody>
      </p:sp>
      <p:sp>
        <p:nvSpPr>
          <p:cNvPr id="10" name="TextBox 9"/>
          <p:cNvSpPr txBox="1"/>
          <p:nvPr/>
        </p:nvSpPr>
        <p:spPr>
          <a:xfrm>
            <a:off x="9408071" y="6058601"/>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pic>
        <p:nvPicPr>
          <p:cNvPr id="11" name="Picture 10"/>
          <p:cNvPicPr>
            <a:picLocks noChangeAspect="1"/>
          </p:cNvPicPr>
          <p:nvPr/>
        </p:nvPicPr>
        <p:blipFill>
          <a:blip r:embed="rId3"/>
          <a:stretch>
            <a:fillRect/>
          </a:stretch>
        </p:blipFill>
        <p:spPr>
          <a:xfrm>
            <a:off x="7378367" y="1354756"/>
            <a:ext cx="3888000" cy="4319185"/>
          </a:xfrm>
          <a:prstGeom prst="rect">
            <a:avLst/>
          </a:prstGeom>
        </p:spPr>
      </p:pic>
    </p:spTree>
    <p:extLst>
      <p:ext uri="{BB962C8B-B14F-4D97-AF65-F5344CB8AC3E}">
        <p14:creationId xmlns:p14="http://schemas.microsoft.com/office/powerpoint/2010/main" val="358812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Elite Illusion</a:t>
            </a:r>
          </a:p>
        </p:txBody>
      </p:sp>
      <p:sp>
        <p:nvSpPr>
          <p:cNvPr id="5" name="Subtitle 4"/>
          <p:cNvSpPr>
            <a:spLocks noGrp="1"/>
          </p:cNvSpPr>
          <p:nvPr>
            <p:ph type="subTitle" idx="13"/>
          </p:nvPr>
        </p:nvSpPr>
        <p:spPr/>
        <p:txBody>
          <a:bodyPr/>
          <a:lstStyle/>
          <a:p>
            <a:r>
              <a:rPr lang="en-US" b="1" dirty="0" smtClean="0"/>
              <a:t>More interpretation</a:t>
            </a:r>
            <a:endParaRPr lang="en-US" b="1" dirty="0"/>
          </a:p>
          <a:p>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half" idx="29"/>
              </p:nvPr>
            </p:nvSpPr>
            <p:spPr>
              <a:xfrm>
                <a:off x="380169" y="1704042"/>
                <a:ext cx="6418983" cy="4354559"/>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nb-NO" sz="1800" i="1" smtClean="0">
                              <a:latin typeface="Cambria Math" panose="02040503050406030204" pitchFamily="18" charset="0"/>
                            </a:rPr>
                          </m:ctrlPr>
                        </m:sSubPr>
                        <m:e>
                          <m:r>
                            <a:rPr lang="nb-NO" sz="1800" b="0" i="1" smtClean="0">
                              <a:latin typeface="Cambria Math" panose="02040503050406030204" pitchFamily="18" charset="0"/>
                            </a:rPr>
                            <m:t>𝑌</m:t>
                          </m:r>
                        </m:e>
                        <m:sub>
                          <m:r>
                            <a:rPr lang="nb-NO" sz="1800" b="0" i="1" smtClean="0">
                              <a:latin typeface="Cambria Math" panose="02040503050406030204" pitchFamily="18" charset="0"/>
                            </a:rPr>
                            <m:t>𝑖</m:t>
                          </m:r>
                        </m:sub>
                      </m:sSub>
                      <m:r>
                        <a:rPr lang="nb-NO" sz="1800" b="0" i="1" smtClean="0">
                          <a:latin typeface="Cambria Math" panose="02040503050406030204" pitchFamily="18" charset="0"/>
                        </a:rPr>
                        <m:t>=</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𝛼</m:t>
                          </m:r>
                        </m:e>
                        <m:sub>
                          <m:r>
                            <a:rPr lang="nb-NO" sz="1800" b="0" i="1" smtClean="0">
                              <a:latin typeface="Cambria Math" panose="02040503050406030204" pitchFamily="18" charset="0"/>
                            </a:rPr>
                            <m:t>0</m:t>
                          </m:r>
                        </m:sub>
                      </m:sSub>
                      <m:r>
                        <a:rPr lang="nb-NO" sz="1800" b="0" i="1" smtClean="0">
                          <a:latin typeface="Cambria Math" panose="02040503050406030204" pitchFamily="18" charset="0"/>
                        </a:rPr>
                        <m:t>+</m:t>
                      </m:r>
                      <m:r>
                        <a:rPr lang="nb-NO" sz="1800" b="0" i="1" smtClean="0">
                          <a:latin typeface="Cambria Math" panose="02040503050406030204" pitchFamily="18" charset="0"/>
                          <a:ea typeface="Cambria Math" panose="02040503050406030204" pitchFamily="18" charset="0"/>
                        </a:rPr>
                        <m:t>𝜌</m:t>
                      </m:r>
                      <m:sSub>
                        <m:sSubPr>
                          <m:ctrlPr>
                            <a:rPr lang="nb-NO" sz="1800" b="0" i="1" smtClean="0">
                              <a:latin typeface="Cambria Math" panose="02040503050406030204" pitchFamily="18" charset="0"/>
                              <a:ea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𝐷</m:t>
                          </m:r>
                        </m:e>
                        <m:sub>
                          <m:r>
                            <a:rPr lang="nb-NO" sz="1800" b="0" i="1" smtClean="0">
                              <a:latin typeface="Cambria Math" panose="02040503050406030204" pitchFamily="18" charset="0"/>
                              <a:ea typeface="Cambria Math" panose="02040503050406030204" pitchFamily="18" charset="0"/>
                            </a:rPr>
                            <m:t>𝑖</m:t>
                          </m:r>
                        </m:sub>
                      </m:sSub>
                      <m:r>
                        <a:rPr lang="nb-NO" sz="1800" b="0" i="1" smtClean="0">
                          <a:latin typeface="Cambria Math" panose="02040503050406030204" pitchFamily="18" charset="0"/>
                          <a:ea typeface="Cambria Math" panose="02040503050406030204" pitchFamily="18" charset="0"/>
                        </a:rPr>
                        <m:t>+</m:t>
                      </m:r>
                      <m:sSub>
                        <m:sSubPr>
                          <m:ctrlPr>
                            <a:rPr lang="nb-NO" sz="1800" b="0" i="1" smtClean="0">
                              <a:latin typeface="Cambria Math" panose="02040503050406030204" pitchFamily="18" charset="0"/>
                              <a:ea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𝛽</m:t>
                          </m:r>
                        </m:e>
                        <m:sub>
                          <m:r>
                            <a:rPr lang="nb-NO" sz="1800" b="0" i="1" smtClean="0">
                              <a:latin typeface="Cambria Math" panose="02040503050406030204" pitchFamily="18" charset="0"/>
                              <a:ea typeface="Cambria Math" panose="02040503050406030204" pitchFamily="18" charset="0"/>
                            </a:rPr>
                            <m:t>0</m:t>
                          </m:r>
                        </m:sub>
                      </m:sSub>
                      <m:sSub>
                        <m:sSubPr>
                          <m:ctrlPr>
                            <a:rPr lang="nb-NO" sz="1800" b="0" i="1" smtClean="0">
                              <a:latin typeface="Cambria Math" panose="02040503050406030204" pitchFamily="18" charset="0"/>
                              <a:ea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𝑅</m:t>
                          </m:r>
                        </m:e>
                        <m:sub>
                          <m:r>
                            <a:rPr lang="nb-NO" sz="1800" b="0" i="1" smtClean="0">
                              <a:latin typeface="Cambria Math" panose="02040503050406030204" pitchFamily="18" charset="0"/>
                              <a:ea typeface="Cambria Math" panose="02040503050406030204" pitchFamily="18" charset="0"/>
                            </a:rPr>
                            <m:t>𝑖</m:t>
                          </m:r>
                        </m:sub>
                      </m:sSub>
                      <m:r>
                        <a:rPr lang="nb-NO" sz="1800" b="0" i="1" smtClean="0">
                          <a:latin typeface="Cambria Math" panose="02040503050406030204" pitchFamily="18" charset="0"/>
                          <a:ea typeface="Cambria Math" panose="02040503050406030204" pitchFamily="18" charset="0"/>
                        </a:rPr>
                        <m:t>+</m:t>
                      </m:r>
                      <m:sSub>
                        <m:sSubPr>
                          <m:ctrlPr>
                            <a:rPr lang="nb-NO" sz="1800" b="0" i="1" smtClean="0">
                              <a:latin typeface="Cambria Math" panose="02040503050406030204" pitchFamily="18" charset="0"/>
                              <a:ea typeface="Cambria Math" panose="02040503050406030204" pitchFamily="18" charset="0"/>
                            </a:rPr>
                          </m:ctrlPr>
                        </m:sSubPr>
                        <m:e>
                          <m:r>
                            <a:rPr lang="nb-NO" sz="1800" b="0" i="1" smtClean="0">
                              <a:latin typeface="Cambria Math" panose="02040503050406030204" pitchFamily="18" charset="0"/>
                              <a:ea typeface="Cambria Math" panose="02040503050406030204" pitchFamily="18" charset="0"/>
                            </a:rPr>
                            <m:t>𝑒</m:t>
                          </m:r>
                        </m:e>
                        <m:sub>
                          <m:r>
                            <a:rPr lang="nb-NO" sz="1800" b="0" i="1" smtClean="0">
                              <a:latin typeface="Cambria Math" panose="02040503050406030204" pitchFamily="18" charset="0"/>
                              <a:ea typeface="Cambria Math" panose="02040503050406030204" pitchFamily="18" charset="0"/>
                            </a:rPr>
                            <m:t>0</m:t>
                          </m:r>
                          <m:r>
                            <a:rPr lang="nb-NO" sz="1800" b="0" i="1" smtClean="0">
                              <a:latin typeface="Cambria Math" panose="02040503050406030204" pitchFamily="18" charset="0"/>
                              <a:ea typeface="Cambria Math" panose="02040503050406030204" pitchFamily="18" charset="0"/>
                            </a:rPr>
                            <m:t>𝑖</m:t>
                          </m:r>
                        </m:sub>
                      </m:sSub>
                    </m:oMath>
                  </m:oMathPara>
                </a14:m>
                <a:endParaRPr lang="nb-NO" sz="2000" dirty="0"/>
              </a:p>
              <a:p>
                <a:r>
                  <a:rPr lang="en-US" sz="1800" dirty="0" smtClean="0"/>
                  <a:t>Implicit in our interpretation, is that effects of exam schools in outcomes are driven solely by characteristics of students which, around the cutoff, are as good as randomly assigned</a:t>
                </a:r>
              </a:p>
              <a:p>
                <a:r>
                  <a:rPr lang="en-US" sz="1800" dirty="0" smtClean="0"/>
                  <a:t>However, some characteristics of the exam schools changing at the cutoff might also affect our outcome variable. In that case, our specification would be affected by OVB.</a:t>
                </a:r>
              </a:p>
              <a:p>
                <a:r>
                  <a:rPr lang="en-US" sz="1800" dirty="0" smtClean="0">
                    <a:solidFill>
                      <a:srgbClr val="00B050"/>
                    </a:solidFill>
                  </a:rPr>
                  <a:t>Which effect would this have in our estimate?</a:t>
                </a:r>
              </a:p>
              <a:p>
                <a:pPr lvl="1"/>
                <a:r>
                  <a:rPr lang="en-US" sz="1600" dirty="0" smtClean="0"/>
                  <a:t>If at the cutoff characteristics of the exam school change (e.g., hired teachers have to have more experience), our estimate would be biased (too large, and thus, peer-achievement would be at most neutral, and possibly negative for achievement)</a:t>
                </a:r>
                <a:endParaRPr lang="en-US" sz="1600" dirty="0"/>
              </a:p>
            </p:txBody>
          </p:sp>
        </mc:Choice>
        <mc:Fallback xmlns="">
          <p:sp>
            <p:nvSpPr>
              <p:cNvPr id="6" name="Content Placeholder 5"/>
              <p:cNvSpPr>
                <a:spLocks noGrp="1" noRot="1" noChangeAspect="1" noMove="1" noResize="1" noEditPoints="1" noAdjustHandles="1" noChangeArrowheads="1" noChangeShapeType="1" noTextEdit="1"/>
              </p:cNvSpPr>
              <p:nvPr>
                <p:ph sz="half" idx="29"/>
              </p:nvPr>
            </p:nvSpPr>
            <p:spPr>
              <a:xfrm>
                <a:off x="380169" y="1704042"/>
                <a:ext cx="6418983" cy="4354559"/>
              </a:xfrm>
              <a:blipFill>
                <a:blip r:embed="rId2"/>
                <a:stretch>
                  <a:fillRect l="-1994" t="-140" r="-1614"/>
                </a:stretch>
              </a:blipFill>
            </p:spPr>
            <p:txBody>
              <a:bodyPr/>
              <a:lstStyle/>
              <a:p>
                <a:r>
                  <a:rPr lang="en-US">
                    <a:noFill/>
                  </a:rPr>
                  <a:t> </a:t>
                </a:r>
              </a:p>
            </p:txBody>
          </p:sp>
        </mc:Fallback>
      </mc:AlternateContent>
      <p:sp>
        <p:nvSpPr>
          <p:cNvPr id="7" name="Footer Placeholder 6"/>
          <p:cNvSpPr>
            <a:spLocks noGrp="1"/>
          </p:cNvSpPr>
          <p:nvPr>
            <p:ph type="ftr" sz="quarter" idx="31"/>
          </p:nvPr>
        </p:nvSpPr>
        <p:spPr/>
        <p:txBody>
          <a:bodyPr/>
          <a:lstStyle/>
          <a:p>
            <a:endParaRPr lang="nb-NO"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26</a:t>
            </a:fld>
            <a:endParaRPr lang="en-US" dirty="0"/>
          </a:p>
        </p:txBody>
      </p:sp>
      <p:pic>
        <p:nvPicPr>
          <p:cNvPr id="9" name="Picture 8"/>
          <p:cNvPicPr>
            <a:picLocks noChangeAspect="1"/>
          </p:cNvPicPr>
          <p:nvPr/>
        </p:nvPicPr>
        <p:blipFill>
          <a:blip r:embed="rId3"/>
          <a:stretch>
            <a:fillRect/>
          </a:stretch>
        </p:blipFill>
        <p:spPr>
          <a:xfrm>
            <a:off x="7378367" y="1354756"/>
            <a:ext cx="3888000" cy="4319185"/>
          </a:xfrm>
          <a:prstGeom prst="rect">
            <a:avLst/>
          </a:prstGeom>
        </p:spPr>
      </p:pic>
      <p:sp>
        <p:nvSpPr>
          <p:cNvPr id="10" name="TextBox 9"/>
          <p:cNvSpPr txBox="1"/>
          <p:nvPr/>
        </p:nvSpPr>
        <p:spPr>
          <a:xfrm>
            <a:off x="9953534" y="6148112"/>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spTree>
    <p:extLst>
      <p:ext uri="{BB962C8B-B14F-4D97-AF65-F5344CB8AC3E}">
        <p14:creationId xmlns:p14="http://schemas.microsoft.com/office/powerpoint/2010/main" val="3964495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messages</a:t>
            </a:r>
            <a:endParaRPr lang="en-US" dirty="0"/>
          </a:p>
        </p:txBody>
      </p:sp>
      <p:sp>
        <p:nvSpPr>
          <p:cNvPr id="3" name="Content Placeholder 2"/>
          <p:cNvSpPr>
            <a:spLocks noGrp="1"/>
          </p:cNvSpPr>
          <p:nvPr>
            <p:ph sz="quarter" idx="31"/>
          </p:nvPr>
        </p:nvSpPr>
        <p:spPr>
          <a:xfrm>
            <a:off x="380168" y="1180008"/>
            <a:ext cx="11431664" cy="2219173"/>
          </a:xfrm>
        </p:spPr>
        <p:txBody>
          <a:bodyPr anchor="ctr"/>
          <a:lstStyle/>
          <a:p>
            <a:pPr marL="285750" indent="-285750">
              <a:buFont typeface="Arial" panose="020B0604020202020204" pitchFamily="34" charset="0"/>
              <a:buChar char="•"/>
            </a:pPr>
            <a:r>
              <a:rPr lang="en-US" sz="2000" dirty="0" smtClean="0">
                <a:solidFill>
                  <a:schemeClr val="tx1"/>
                </a:solidFill>
              </a:rPr>
              <a:t>RDD take advantage of more or less arbitrary cutoffs in running variables to, under the assumption that near the cutoff individuals average characteristics are equal, infer causal effects of treatment</a:t>
            </a:r>
          </a:p>
          <a:p>
            <a:pPr marL="285750" indent="-285750">
              <a:buFont typeface="Arial" panose="020B0604020202020204" pitchFamily="34" charset="0"/>
              <a:buChar char="•"/>
            </a:pPr>
            <a:r>
              <a:rPr lang="en-US" sz="2000" dirty="0" smtClean="0">
                <a:solidFill>
                  <a:schemeClr val="tx1"/>
                </a:solidFill>
              </a:rPr>
              <a:t>Sharp RDDs allow causal inference when treatment switches at the cutoff.</a:t>
            </a:r>
          </a:p>
          <a:p>
            <a:pPr marL="285750" indent="-285750">
              <a:buFont typeface="Arial" panose="020B0604020202020204" pitchFamily="34" charset="0"/>
              <a:buChar char="•"/>
            </a:pPr>
            <a:r>
              <a:rPr lang="en-US" sz="2000" dirty="0" smtClean="0">
                <a:solidFill>
                  <a:schemeClr val="tx1"/>
                </a:solidFill>
              </a:rPr>
              <a:t>Fuzzy RDDs allow causal inference when treatment probability or intensity changes at the cutoff.</a:t>
            </a:r>
          </a:p>
          <a:p>
            <a:pPr marL="285750" indent="-285750">
              <a:buFont typeface="Arial" panose="020B0604020202020204" pitchFamily="34" charset="0"/>
              <a:buChar char="•"/>
            </a:pPr>
            <a:r>
              <a:rPr lang="en-US" sz="2000" dirty="0" smtClean="0">
                <a:solidFill>
                  <a:schemeClr val="tx1"/>
                </a:solidFill>
              </a:rPr>
              <a:t>Fuzzy RDDs are methodologically equivalent to IV</a:t>
            </a: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27</a:t>
            </a:fld>
            <a:endParaRPr lang="en-US" dirty="0"/>
          </a:p>
        </p:txBody>
      </p:sp>
      <p:pic>
        <p:nvPicPr>
          <p:cNvPr id="6" name="Google Shape;458;g105de851017_0_119"/>
          <p:cNvPicPr preferRelativeResize="0"/>
          <p:nvPr/>
        </p:nvPicPr>
        <p:blipFill rotWithShape="1">
          <a:blip r:embed="rId2">
            <a:alphaModFix/>
          </a:blip>
          <a:srcRect/>
          <a:stretch/>
        </p:blipFill>
        <p:spPr>
          <a:xfrm flipH="1">
            <a:off x="4674717" y="3399181"/>
            <a:ext cx="2842566" cy="2844000"/>
          </a:xfrm>
          <a:prstGeom prst="rect">
            <a:avLst/>
          </a:prstGeom>
          <a:noFill/>
          <a:ln>
            <a:noFill/>
          </a:ln>
        </p:spPr>
      </p:pic>
    </p:spTree>
    <p:extLst>
      <p:ext uri="{BB962C8B-B14F-4D97-AF65-F5344CB8AC3E}">
        <p14:creationId xmlns:p14="http://schemas.microsoft.com/office/powerpoint/2010/main" val="1055137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6;g105de851017_0_44"/>
          <p:cNvSpPr/>
          <p:nvPr/>
        </p:nvSpPr>
        <p:spPr>
          <a:xfrm>
            <a:off x="1014388" y="1208331"/>
            <a:ext cx="911814" cy="543618"/>
          </a:xfrm>
          <a:prstGeom prst="rightArrow">
            <a:avLst>
              <a:gd name="adj1" fmla="val 50000"/>
              <a:gd name="adj2" fmla="val 50000"/>
            </a:avLst>
          </a:prstGeom>
          <a:solidFill>
            <a:srgbClr val="ED1C24"/>
          </a:solidFill>
          <a:ln w="9525" cap="flat" cmpd="sng">
            <a:solidFill>
              <a:srgbClr val="ED1C2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4" name="Google Shape;74;g105de851017_0_44"/>
          <p:cNvGraphicFramePr/>
          <p:nvPr>
            <p:extLst>
              <p:ext uri="{D42A27DB-BD31-4B8C-83A1-F6EECF244321}">
                <p14:modId xmlns:p14="http://schemas.microsoft.com/office/powerpoint/2010/main" val="1847920574"/>
              </p:ext>
            </p:extLst>
          </p:nvPr>
        </p:nvGraphicFramePr>
        <p:xfrm>
          <a:off x="2056448" y="1340198"/>
          <a:ext cx="8079105" cy="4177604"/>
        </p:xfrm>
        <a:graphic>
          <a:graphicData uri="http://schemas.openxmlformats.org/drawingml/2006/table">
            <a:tbl>
              <a:tblPr>
                <a:noFill/>
              </a:tblPr>
              <a:tblGrid>
                <a:gridCol w="563658">
                  <a:extLst>
                    <a:ext uri="{9D8B030D-6E8A-4147-A177-3AD203B41FA5}">
                      <a16:colId xmlns:a16="http://schemas.microsoft.com/office/drawing/2014/main" val="20000"/>
                    </a:ext>
                  </a:extLst>
                </a:gridCol>
                <a:gridCol w="7515447">
                  <a:extLst>
                    <a:ext uri="{9D8B030D-6E8A-4147-A177-3AD203B41FA5}">
                      <a16:colId xmlns:a16="http://schemas.microsoft.com/office/drawing/2014/main" val="20001"/>
                    </a:ext>
                  </a:extLst>
                </a:gridCol>
              </a:tblGrid>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9</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Regression Discontinuity II</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13 September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a:t>
                      </a:r>
                      <a:r>
                        <a:rPr lang="de-DE" sz="1400" dirty="0" smtClean="0">
                          <a:latin typeface="Verdana"/>
                          <a:ea typeface="Verdana"/>
                          <a:cs typeface="Verdana"/>
                          <a:sym typeface="Verdana"/>
                        </a:rPr>
                        <a:t> </a:t>
                      </a:r>
                      <a:r>
                        <a:rPr lang="nb-NO" sz="1400" dirty="0" smtClean="0">
                          <a:latin typeface="Verdana"/>
                          <a:ea typeface="Verdana"/>
                          <a:cs typeface="Verdana"/>
                          <a:sym typeface="Verdana"/>
                        </a:rPr>
                        <a:t>Tony Tan</a:t>
                      </a:r>
                      <a:endParaRPr sz="1400" dirty="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Steinman &amp; Olsen (2002)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10</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Differences-in-Differences</a:t>
                      </a:r>
                      <a:r>
                        <a:rPr lang="en-US" sz="1400" baseline="0" noProof="0" dirty="0" smtClean="0">
                          <a:latin typeface="Verdana"/>
                          <a:ea typeface="Verdana"/>
                          <a:cs typeface="Verdana"/>
                          <a:sym typeface="Verdana"/>
                        </a:rPr>
                        <a:t> I</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16 September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José Manuel Arencibia Alemán</a:t>
                      </a:r>
                    </a:p>
                    <a:p>
                      <a:pPr marL="457200" lvl="0" indent="-298450" algn="l" defTabSz="914446" rtl="0" eaLnBrk="1" latinLnBrk="0" hangingPunct="1">
                        <a:spcBef>
                          <a:spcPts val="0"/>
                        </a:spcBef>
                        <a:spcAft>
                          <a:spcPts val="0"/>
                        </a:spcAft>
                        <a:buSzPts val="1100"/>
                        <a:buFont typeface="Verdana"/>
                        <a:buChar char="-"/>
                      </a:pPr>
                      <a:r>
                        <a:rPr lang="en-US" sz="1400" noProof="0" dirty="0" smtClean="0">
                          <a:latin typeface="Verdana"/>
                          <a:ea typeface="Verdana"/>
                          <a:cs typeface="Verdana"/>
                          <a:sym typeface="Verdana"/>
                        </a:rPr>
                        <a:t>Required reading: </a:t>
                      </a:r>
                      <a:r>
                        <a:rPr lang="en-US" sz="1400" kern="1200" noProof="0" dirty="0" smtClean="0">
                          <a:solidFill>
                            <a:schemeClr val="tx1"/>
                          </a:solidFill>
                          <a:latin typeface="Verdana"/>
                          <a:ea typeface="Verdana"/>
                          <a:cs typeface="Verdana"/>
                          <a:sym typeface="Verdana"/>
                        </a:rPr>
                        <a:t>Angrist &amp; Pischke (2015), chapter 5</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defTabSz="914446" rtl="0" eaLnBrk="1" latinLnBrk="0" hangingPunct="1">
                        <a:spcBef>
                          <a:spcPts val="0"/>
                        </a:spcBef>
                        <a:spcAft>
                          <a:spcPts val="0"/>
                        </a:spcAft>
                        <a:buNone/>
                      </a:pPr>
                      <a:r>
                        <a:rPr lang="en-US" sz="1400" kern="1200" noProof="0" dirty="0" smtClean="0">
                          <a:solidFill>
                            <a:schemeClr val="tx1"/>
                          </a:solidFill>
                          <a:latin typeface="Verdana"/>
                          <a:ea typeface="Verdana"/>
                          <a:cs typeface="Verdana"/>
                          <a:sym typeface="Verdana"/>
                        </a:rPr>
                        <a:t>Differences-in-Differences II</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Time: 20 September 2022, 12:15-14:00h</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Main instructor: Tony Tan</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Required reading: </a:t>
                      </a:r>
                      <a:r>
                        <a:rPr lang="en-US" sz="1400" kern="1200" noProof="0" dirty="0" err="1" smtClean="0">
                          <a:solidFill>
                            <a:schemeClr val="tx1"/>
                          </a:solidFill>
                          <a:latin typeface="Verdana"/>
                          <a:ea typeface="Verdana"/>
                          <a:cs typeface="Verdana"/>
                          <a:sym typeface="Verdana"/>
                        </a:rPr>
                        <a:t>Strello</a:t>
                      </a:r>
                      <a:r>
                        <a:rPr lang="en-US" sz="1400" kern="1200" noProof="0" dirty="0" smtClean="0">
                          <a:solidFill>
                            <a:schemeClr val="tx1"/>
                          </a:solidFill>
                          <a:latin typeface="Verdana"/>
                          <a:ea typeface="Verdana"/>
                          <a:cs typeface="Verdana"/>
                          <a:sym typeface="Verdana"/>
                        </a:rPr>
                        <a:t>,</a:t>
                      </a:r>
                      <a:r>
                        <a:rPr lang="en-US" sz="1400" kern="1200" baseline="0" noProof="0" dirty="0" smtClean="0">
                          <a:solidFill>
                            <a:schemeClr val="tx1"/>
                          </a:solidFill>
                          <a:latin typeface="Verdana"/>
                          <a:ea typeface="Verdana"/>
                          <a:cs typeface="Verdana"/>
                          <a:sym typeface="Verdana"/>
                        </a:rPr>
                        <a:t> </a:t>
                      </a:r>
                      <a:r>
                        <a:rPr lang="en-US" sz="1400" kern="1200" baseline="0" noProof="0" dirty="0" err="1" smtClean="0">
                          <a:solidFill>
                            <a:schemeClr val="tx1"/>
                          </a:solidFill>
                          <a:latin typeface="Verdana"/>
                          <a:ea typeface="Verdana"/>
                          <a:cs typeface="Verdana"/>
                          <a:sym typeface="Verdana"/>
                        </a:rPr>
                        <a:t>Strietholdt</a:t>
                      </a:r>
                      <a:r>
                        <a:rPr lang="en-US" sz="1400" kern="1200" baseline="0" noProof="0" dirty="0" smtClean="0">
                          <a:solidFill>
                            <a:schemeClr val="tx1"/>
                          </a:solidFill>
                          <a:latin typeface="Verdana"/>
                          <a:ea typeface="Verdana"/>
                          <a:cs typeface="Verdana"/>
                          <a:sym typeface="Verdana"/>
                        </a:rPr>
                        <a:t>, Steinmann &amp; </a:t>
                      </a:r>
                      <a:r>
                        <a:rPr lang="en-US" sz="1400" kern="1200" baseline="0" noProof="0" dirty="0" err="1" smtClean="0">
                          <a:solidFill>
                            <a:schemeClr val="tx1"/>
                          </a:solidFill>
                          <a:latin typeface="Verdana"/>
                          <a:ea typeface="Verdana"/>
                          <a:cs typeface="Verdana"/>
                          <a:sym typeface="Verdana"/>
                        </a:rPr>
                        <a:t>Siepmann</a:t>
                      </a:r>
                      <a:r>
                        <a:rPr lang="en-US" sz="1400" kern="1200" noProof="0" dirty="0" smtClean="0">
                          <a:solidFill>
                            <a:schemeClr val="tx1"/>
                          </a:solidFill>
                          <a:latin typeface="Verdana"/>
                          <a:ea typeface="Verdana"/>
                          <a:cs typeface="Verdana"/>
                          <a:sym typeface="Verdana"/>
                        </a:rPr>
                        <a:t> (2021)</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Lessons Learned</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23 September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José Manuel Arencibia Alemán</a:t>
                      </a:r>
                      <a:endParaRPr lang="en-US" sz="2800" b="1"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a:t>
                      </a:r>
                      <a:r>
                        <a:rPr lang="en-US" sz="1400" noProof="0" dirty="0" err="1" smtClean="0">
                          <a:latin typeface="Verdana"/>
                          <a:ea typeface="Verdana"/>
                          <a:cs typeface="Verdana"/>
                          <a:sym typeface="Verdana"/>
                        </a:rPr>
                        <a:t>Rutkowski</a:t>
                      </a:r>
                      <a:r>
                        <a:rPr lang="en-US" sz="1400" noProof="0" dirty="0" smtClean="0">
                          <a:latin typeface="Verdana"/>
                          <a:ea typeface="Verdana"/>
                          <a:cs typeface="Verdana"/>
                          <a:sym typeface="Verdana"/>
                        </a:rPr>
                        <a:t> &amp; </a:t>
                      </a:r>
                      <a:r>
                        <a:rPr lang="en-US" sz="1400" noProof="0" dirty="0" err="1" smtClean="0">
                          <a:latin typeface="Verdana"/>
                          <a:ea typeface="Verdana"/>
                          <a:cs typeface="Verdana"/>
                          <a:sym typeface="Verdana"/>
                        </a:rPr>
                        <a:t>Delandshere</a:t>
                      </a:r>
                      <a:r>
                        <a:rPr lang="en-US" sz="1400" noProof="0" dirty="0" smtClean="0">
                          <a:latin typeface="Verdana"/>
                          <a:ea typeface="Verdana"/>
                          <a:cs typeface="Verdana"/>
                          <a:sym typeface="Verdana"/>
                        </a:rPr>
                        <a:t> (2016)</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258275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Literature</a:t>
            </a:r>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en-US" sz="1600" dirty="0" smtClean="0"/>
              <a:t>Cunningham, S. (2021</a:t>
            </a:r>
            <a:r>
              <a:rPr lang="en-US" sz="1600" u="sng" dirty="0" smtClean="0"/>
              <a:t>). Causal inference : the mixtape</a:t>
            </a:r>
            <a:r>
              <a:rPr lang="en-US" sz="1600" dirty="0" smtClean="0"/>
              <a:t>. New Haven, Connecticut, Yale University Press. (</a:t>
            </a:r>
            <a:r>
              <a:rPr lang="en-US" sz="1600" dirty="0" smtClean="0">
                <a:hlinkClick r:id="rId2"/>
              </a:rPr>
              <a:t>Chapter 6</a:t>
            </a:r>
            <a:r>
              <a:rPr lang="en-US" sz="1600" dirty="0" smtClean="0"/>
              <a:t>)</a:t>
            </a:r>
          </a:p>
          <a:p>
            <a:pPr marL="285750" indent="-285750">
              <a:buFont typeface="Arial" panose="020B0604020202020204" pitchFamily="34" charset="0"/>
              <a:buChar char="•"/>
            </a:pPr>
            <a:r>
              <a:rPr lang="en-US" sz="1600" dirty="0" smtClean="0"/>
              <a:t>N. Huntington-Klein (2022). </a:t>
            </a:r>
            <a:r>
              <a:rPr lang="en-US" sz="1600" u="sng" dirty="0" smtClean="0"/>
              <a:t>The effect : an introduction to research design and causality</a:t>
            </a:r>
            <a:r>
              <a:rPr lang="en-US" sz="1600" dirty="0" smtClean="0"/>
              <a:t>. Boca Raton, Chapman and Hall/CRC Press. (</a:t>
            </a:r>
            <a:r>
              <a:rPr lang="en-US" sz="1600" dirty="0" smtClean="0">
                <a:hlinkClick r:id="rId3"/>
              </a:rPr>
              <a:t>Chapter 20</a:t>
            </a:r>
            <a:r>
              <a:rPr lang="en-US" sz="1600" dirty="0" smtClean="0"/>
              <a:t>)</a:t>
            </a:r>
          </a:p>
          <a:p>
            <a:pPr marL="285750" indent="-285750">
              <a:buFont typeface="Arial" panose="020B0604020202020204" pitchFamily="34" charset="0"/>
              <a:buChar char="•"/>
            </a:pPr>
            <a:r>
              <a:rPr lang="en-US" sz="1600" dirty="0" smtClean="0"/>
              <a:t>Angrist, J. D. and J.-S. </a:t>
            </a:r>
            <a:r>
              <a:rPr lang="en-US" sz="1600" dirty="0" err="1" smtClean="0"/>
              <a:t>Pischke</a:t>
            </a:r>
            <a:r>
              <a:rPr lang="en-US" sz="1600" dirty="0" smtClean="0"/>
              <a:t> (2008). </a:t>
            </a:r>
            <a:r>
              <a:rPr lang="en-US" sz="1600" u="sng" dirty="0" smtClean="0"/>
              <a:t>Mostly Harmless Econometrics : An Empiricist's Companion</a:t>
            </a:r>
            <a:r>
              <a:rPr lang="en-US" sz="1600" dirty="0" smtClean="0"/>
              <a:t>. Princeton, NJ, Princeton University Press. (Chapter 6, available </a:t>
            </a:r>
            <a:r>
              <a:rPr lang="en-US" sz="1600" dirty="0" smtClean="0">
                <a:hlinkClick r:id="rId4"/>
              </a:rPr>
              <a:t>online</a:t>
            </a:r>
            <a:r>
              <a:rPr lang="en-US" sz="1600" dirty="0" smtClean="0"/>
              <a:t> at through the University Library)</a:t>
            </a:r>
          </a:p>
          <a:p>
            <a:pPr marL="285750" indent="-285750">
              <a:buFont typeface="Arial" panose="020B0604020202020204" pitchFamily="34" charset="0"/>
              <a:buChar char="•"/>
            </a:pPr>
            <a:endParaRPr lang="en-US" u="sng" dirty="0" smtClean="0"/>
          </a:p>
          <a:p>
            <a:pPr marL="285750" indent="-285750">
              <a:buFont typeface="Arial" panose="020B0604020202020204" pitchFamily="34" charset="0"/>
              <a:buChar char="•"/>
            </a:pPr>
            <a:endParaRPr lang="en-US"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29</a:t>
            </a:fld>
            <a:endParaRPr lang="en-US" dirty="0"/>
          </a:p>
        </p:txBody>
      </p:sp>
    </p:spTree>
    <p:extLst>
      <p:ext uri="{BB962C8B-B14F-4D97-AF65-F5344CB8AC3E}">
        <p14:creationId xmlns:p14="http://schemas.microsoft.com/office/powerpoint/2010/main" val="227959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58;g105de851017_0_119"/>
          <p:cNvPicPr preferRelativeResize="0"/>
          <p:nvPr/>
        </p:nvPicPr>
        <p:blipFill rotWithShape="1">
          <a:blip r:embed="rId3">
            <a:alphaModFix/>
          </a:blip>
          <a:srcRect/>
          <a:stretch/>
        </p:blipFill>
        <p:spPr>
          <a:xfrm flipH="1">
            <a:off x="4674717" y="3399181"/>
            <a:ext cx="2842566" cy="2844000"/>
          </a:xfrm>
          <a:prstGeom prst="rect">
            <a:avLst/>
          </a:prstGeom>
          <a:noFill/>
          <a:ln>
            <a:noFill/>
          </a:ln>
        </p:spPr>
      </p:pic>
      <p:sp>
        <p:nvSpPr>
          <p:cNvPr id="2" name="Title 1"/>
          <p:cNvSpPr>
            <a:spLocks noGrp="1"/>
          </p:cNvSpPr>
          <p:nvPr>
            <p:ph type="title"/>
          </p:nvPr>
        </p:nvSpPr>
        <p:spPr/>
        <p:txBody>
          <a:bodyPr/>
          <a:lstStyle/>
          <a:p>
            <a:r>
              <a:rPr lang="en-US" dirty="0" smtClean="0"/>
              <a:t>Last session’s take-away messages</a:t>
            </a:r>
            <a:endParaRPr lang="en-US" dirty="0"/>
          </a:p>
        </p:txBody>
      </p:sp>
      <p:sp>
        <p:nvSpPr>
          <p:cNvPr id="3" name="Content Placeholder 2"/>
          <p:cNvSpPr>
            <a:spLocks noGrp="1"/>
          </p:cNvSpPr>
          <p:nvPr>
            <p:ph sz="quarter" idx="31"/>
          </p:nvPr>
        </p:nvSpPr>
        <p:spPr>
          <a:xfrm>
            <a:off x="380168" y="1180008"/>
            <a:ext cx="11431664" cy="2833992"/>
          </a:xfrm>
        </p:spPr>
        <p:txBody>
          <a:bodyPr anchor="ctr"/>
          <a:lstStyle/>
          <a:p>
            <a:pPr marL="285750" indent="-285750">
              <a:buFont typeface="Arial" panose="020B0604020202020204" pitchFamily="34" charset="0"/>
              <a:buChar char="•"/>
            </a:pPr>
            <a:r>
              <a:rPr lang="en-US" sz="2000" dirty="0">
                <a:solidFill>
                  <a:schemeClr val="tx1"/>
                </a:solidFill>
              </a:rPr>
              <a:t>IV allow us to draw causal inferences when treatment is endogenous</a:t>
            </a:r>
          </a:p>
          <a:p>
            <a:pPr marL="285750" indent="-285750">
              <a:buFont typeface="Arial" panose="020B0604020202020204" pitchFamily="34" charset="0"/>
              <a:buChar char="•"/>
            </a:pPr>
            <a:r>
              <a:rPr lang="en-US" sz="2000" dirty="0">
                <a:solidFill>
                  <a:schemeClr val="tx1"/>
                </a:solidFill>
              </a:rPr>
              <a:t>Good instruments (relevant, independent and satisfying the exclusion restriction) are hard to find.</a:t>
            </a:r>
          </a:p>
          <a:p>
            <a:pPr marL="285750" indent="-285750">
              <a:buFont typeface="Arial" panose="020B0604020202020204" pitchFamily="34" charset="0"/>
              <a:buChar char="•"/>
            </a:pPr>
            <a:r>
              <a:rPr lang="en-US" sz="2000" dirty="0">
                <a:solidFill>
                  <a:schemeClr val="tx1"/>
                </a:solidFill>
              </a:rPr>
              <a:t>External validity of LATEs should be well argued for, specially if instruments are “naturally occurring”.</a:t>
            </a: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3</a:t>
            </a:fld>
            <a:endParaRPr lang="en-US" dirty="0"/>
          </a:p>
        </p:txBody>
      </p:sp>
    </p:spTree>
    <p:extLst>
      <p:ext uri="{BB962C8B-B14F-4D97-AF65-F5344CB8AC3E}">
        <p14:creationId xmlns:p14="http://schemas.microsoft.com/office/powerpoint/2010/main" val="40701308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quarter" idx="31"/>
          </p:nvPr>
        </p:nvSpPr>
        <p:spPr/>
        <p:txBody>
          <a:bodyPr anchor="ctr"/>
          <a:lstStyle/>
          <a:p>
            <a:pPr marL="0" indent="0"/>
            <a:r>
              <a:rPr lang="en-US" sz="1600" dirty="0" smtClean="0"/>
              <a:t>Main reference:</a:t>
            </a:r>
          </a:p>
          <a:p>
            <a:pPr marL="285750" indent="-285750">
              <a:buFont typeface="Arial" panose="020B0604020202020204" pitchFamily="34" charset="0"/>
              <a:buChar char="•"/>
            </a:pPr>
            <a:r>
              <a:rPr lang="en-US" sz="1600" dirty="0" smtClean="0"/>
              <a:t>Angrist, J. D. and J.-S. </a:t>
            </a:r>
            <a:r>
              <a:rPr lang="en-US" sz="1600" dirty="0" err="1" smtClean="0"/>
              <a:t>Pischke</a:t>
            </a:r>
            <a:r>
              <a:rPr lang="en-US" sz="1600" dirty="0" smtClean="0"/>
              <a:t> (2015</a:t>
            </a:r>
            <a:r>
              <a:rPr lang="de-DE" sz="1600" dirty="0" smtClean="0"/>
              <a:t>). </a:t>
            </a:r>
            <a:r>
              <a:rPr lang="en-US" sz="1600" u="sng" dirty="0" smtClean="0"/>
              <a:t>Mastering 'metrics : the path from cause to effect</a:t>
            </a:r>
            <a:r>
              <a:rPr lang="en-US" sz="1600" dirty="0" smtClean="0"/>
              <a:t>. Princeton, N.J, Princeton University Press.</a:t>
            </a:r>
          </a:p>
          <a:p>
            <a:pPr marL="0" indent="0"/>
            <a:r>
              <a:rPr lang="en-US" sz="1600" dirty="0" smtClean="0"/>
              <a:t>Other sources:</a:t>
            </a:r>
          </a:p>
          <a:p>
            <a:pPr marL="285750" indent="-285750">
              <a:buFont typeface="Arial" panose="020B0604020202020204" pitchFamily="34" charset="0"/>
              <a:buChar char="•"/>
            </a:pPr>
            <a:r>
              <a:rPr lang="en-US" sz="1600" dirty="0" smtClean="0"/>
              <a:t>Cunningham, S. (2021). Causal inference : the mixtape. New Haven, Connecticut, Yale University Press.</a:t>
            </a:r>
          </a:p>
          <a:p>
            <a:pPr marL="285750" indent="-285750">
              <a:buFont typeface="Arial" panose="020B0604020202020204" pitchFamily="34" charset="0"/>
              <a:buChar char="•"/>
            </a:pPr>
            <a:r>
              <a:rPr lang="en-US" sz="1600" dirty="0" smtClean="0"/>
              <a:t>Huntington-Klein, N. and N. Huntington-Klein (2022). </a:t>
            </a:r>
            <a:r>
              <a:rPr lang="en-US" sz="1600" u="sng" dirty="0" smtClean="0"/>
              <a:t>The effect : an introduction to research design and causality</a:t>
            </a:r>
            <a:r>
              <a:rPr lang="en-US" sz="1600" dirty="0" smtClean="0"/>
              <a:t>. Boca Raton, Chapman and Hall/CRC Press.</a:t>
            </a:r>
          </a:p>
          <a:p>
            <a:pPr marL="0" indent="0"/>
            <a:r>
              <a:rPr lang="en-US" sz="1600" dirty="0" smtClean="0"/>
              <a:t>Example papers:</a:t>
            </a:r>
          </a:p>
          <a:p>
            <a:pPr marL="285750" indent="-285750">
              <a:buFont typeface="Arial" panose="020B0604020202020204" pitchFamily="34" charset="0"/>
              <a:buChar char="•"/>
            </a:pPr>
            <a:r>
              <a:rPr lang="en-US" sz="1600" dirty="0" smtClean="0"/>
              <a:t>Black, S. E. (1999). "Do Better Schools Matter? Parental Valuation of Elementary Education." </a:t>
            </a:r>
            <a:r>
              <a:rPr lang="en-US" sz="1600" u="sng" dirty="0" smtClean="0"/>
              <a:t>The Quarterly Journal of Economics</a:t>
            </a:r>
            <a:r>
              <a:rPr lang="en-US" sz="1600" dirty="0" smtClean="0"/>
              <a:t> </a:t>
            </a:r>
            <a:r>
              <a:rPr lang="en-US" sz="1600" b="1" dirty="0" smtClean="0"/>
              <a:t>114</a:t>
            </a:r>
            <a:r>
              <a:rPr lang="en-US" sz="1600" dirty="0" smtClean="0"/>
              <a:t>(2): 577-599.</a:t>
            </a:r>
          </a:p>
          <a:p>
            <a:pPr marL="285750" indent="-285750">
              <a:buFont typeface="Arial" panose="020B0604020202020204" pitchFamily="34" charset="0"/>
              <a:buChar char="•"/>
            </a:pPr>
            <a:r>
              <a:rPr lang="en-US" sz="1600" dirty="0" smtClean="0"/>
              <a:t>Hansen, B. (2015). "Punishment and Deterrence: Evidence from Drunk Driving." </a:t>
            </a:r>
            <a:r>
              <a:rPr lang="en-US" sz="1600" u="sng" dirty="0" smtClean="0"/>
              <a:t>American Economic Review</a:t>
            </a:r>
            <a:r>
              <a:rPr lang="en-US" sz="1600" dirty="0" smtClean="0"/>
              <a:t> </a:t>
            </a:r>
            <a:r>
              <a:rPr lang="en-US" sz="1600" b="1" dirty="0" smtClean="0"/>
              <a:t>105</a:t>
            </a:r>
            <a:r>
              <a:rPr lang="en-US" sz="1600" dirty="0" smtClean="0"/>
              <a:t>(4): 1581-1617.</a:t>
            </a:r>
            <a:endParaRPr lang="en-US" sz="1600" b="1" dirty="0" smtClean="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30</a:t>
            </a:fld>
            <a:endParaRPr lang="en-US" dirty="0"/>
          </a:p>
        </p:txBody>
      </p:sp>
    </p:spTree>
    <p:extLst>
      <p:ext uri="{BB962C8B-B14F-4D97-AF65-F5344CB8AC3E}">
        <p14:creationId xmlns:p14="http://schemas.microsoft.com/office/powerpoint/2010/main" val="1914709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168" y="131464"/>
            <a:ext cx="11431664" cy="754068"/>
          </a:xfrm>
        </p:spPr>
        <p:txBody>
          <a:bodyPr/>
          <a:lstStyle/>
          <a:p>
            <a:r>
              <a:rPr lang="en-US" dirty="0" smtClean="0"/>
              <a:t>Session’s learning goal</a:t>
            </a:r>
            <a:endParaRPr lang="en-US" dirty="0"/>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en-US" sz="2000" dirty="0" smtClean="0"/>
              <a:t>Understanding the role of rules in generating “as good as random” circumstances to infer causal effects</a:t>
            </a:r>
          </a:p>
          <a:p>
            <a:pPr marL="285750" indent="-285750">
              <a:buFont typeface="Arial" panose="020B0604020202020204" pitchFamily="34" charset="0"/>
              <a:buChar char="•"/>
            </a:pPr>
            <a:r>
              <a:rPr lang="en-US" sz="2000" dirty="0" smtClean="0"/>
              <a:t>Getting the intuition of RD Designs through analysis of DAGs and graphs, and being able to formalize simple specifications </a:t>
            </a:r>
            <a:endParaRPr lang="en-US" sz="2000"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4</a:t>
            </a:fld>
            <a:endParaRPr lang="en-US" dirty="0"/>
          </a:p>
        </p:txBody>
      </p:sp>
    </p:spTree>
    <p:extLst>
      <p:ext uri="{BB962C8B-B14F-4D97-AF65-F5344CB8AC3E}">
        <p14:creationId xmlns:p14="http://schemas.microsoft.com/office/powerpoint/2010/main" val="1675327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n-US" dirty="0"/>
              <a:t>Photo by </a:t>
            </a:r>
            <a:r>
              <a:rPr lang="en-US" dirty="0">
                <a:hlinkClick r:id="rId3"/>
              </a:rPr>
              <a:t>Taneli Lahtinen </a:t>
            </a:r>
            <a:r>
              <a:rPr lang="en-US" dirty="0"/>
              <a:t>on Unsplash</a:t>
            </a:r>
            <a:r>
              <a:rPr lang="nb-NO" dirty="0"/>
              <a:t> </a:t>
            </a:r>
            <a:endParaRPr lang="en-US" dirty="0"/>
          </a:p>
          <a:p>
            <a:endParaRPr lang="en-US" dirty="0"/>
          </a:p>
        </p:txBody>
      </p:sp>
      <p:sp>
        <p:nvSpPr>
          <p:cNvPr id="4" name="Title 3"/>
          <p:cNvSpPr>
            <a:spLocks noGrp="1"/>
          </p:cNvSpPr>
          <p:nvPr>
            <p:ph type="title"/>
          </p:nvPr>
        </p:nvSpPr>
        <p:spPr/>
        <p:txBody>
          <a:bodyPr/>
          <a:lstStyle/>
          <a:p>
            <a:r>
              <a:rPr lang="en-US" dirty="0" smtClean="0"/>
              <a:t>Content</a:t>
            </a:r>
            <a:endParaRPr lang="en-US" dirty="0"/>
          </a:p>
        </p:txBody>
      </p:sp>
      <p:sp>
        <p:nvSpPr>
          <p:cNvPr id="6" name="Content Placeholder 5"/>
          <p:cNvSpPr>
            <a:spLocks noGrp="1"/>
          </p:cNvSpPr>
          <p:nvPr>
            <p:ph sz="half" idx="29"/>
          </p:nvPr>
        </p:nvSpPr>
        <p:spPr>
          <a:xfrm>
            <a:off x="380169" y="916012"/>
            <a:ext cx="5715831" cy="5142589"/>
          </a:xfrm>
        </p:spPr>
        <p:txBody>
          <a:bodyPr anchor="ctr"/>
          <a:lstStyle/>
          <a:p>
            <a:pPr marL="457200" indent="-457200">
              <a:buFont typeface="+mj-lt"/>
              <a:buAutoNum type="arabicPeriod"/>
            </a:pPr>
            <a:r>
              <a:rPr lang="en-US" dirty="0" smtClean="0"/>
              <a:t>Introduction</a:t>
            </a:r>
          </a:p>
          <a:p>
            <a:pPr marL="903296" lvl="1" indent="-342900">
              <a:buFont typeface="Wingdings" panose="05000000000000000000" pitchFamily="2" charset="2"/>
              <a:buChar char="ü"/>
            </a:pPr>
            <a:r>
              <a:rPr lang="en-US" sz="2000" dirty="0" smtClean="0"/>
              <a:t>Rules on chance</a:t>
            </a:r>
          </a:p>
          <a:p>
            <a:pPr marL="903296" lvl="1" indent="-342900">
              <a:buFont typeface="Wingdings" panose="05000000000000000000" pitchFamily="2" charset="2"/>
              <a:buChar char="ü"/>
            </a:pPr>
            <a:r>
              <a:rPr lang="en-US" sz="2000" dirty="0" smtClean="0"/>
              <a:t>Four elements of RDD</a:t>
            </a:r>
          </a:p>
          <a:p>
            <a:pPr marL="457200" indent="-457200">
              <a:buFont typeface="+mj-lt"/>
              <a:buAutoNum type="arabicPeriod"/>
            </a:pPr>
            <a:r>
              <a:rPr lang="en-US" dirty="0" smtClean="0"/>
              <a:t>Birthdays and Funerals</a:t>
            </a:r>
          </a:p>
          <a:p>
            <a:pPr marL="1017596" lvl="1" indent="-457200">
              <a:buFont typeface="Wingdings" panose="05000000000000000000" pitchFamily="2" charset="2"/>
              <a:buChar char="ü"/>
            </a:pPr>
            <a:r>
              <a:rPr lang="en-US" sz="2000" dirty="0" smtClean="0"/>
              <a:t>Sharp RD</a:t>
            </a:r>
          </a:p>
          <a:p>
            <a:pPr marL="1017596" lvl="1" indent="-457200">
              <a:buFont typeface="Wingdings" panose="05000000000000000000" pitchFamily="2" charset="2"/>
              <a:buChar char="ü"/>
            </a:pPr>
            <a:r>
              <a:rPr lang="en-US" sz="2000" dirty="0" smtClean="0"/>
              <a:t>RD Formalization</a:t>
            </a:r>
          </a:p>
          <a:p>
            <a:pPr marL="1017596" lvl="1" indent="-457200">
              <a:buFont typeface="Wingdings" panose="05000000000000000000" pitchFamily="2" charset="2"/>
              <a:buChar char="ü"/>
            </a:pPr>
            <a:r>
              <a:rPr lang="en-US" sz="2000" dirty="0" smtClean="0"/>
              <a:t>Parametric and Non-parametric RD</a:t>
            </a:r>
          </a:p>
          <a:p>
            <a:pPr marL="457200" indent="-457200">
              <a:buFont typeface="+mj-lt"/>
              <a:buAutoNum type="arabicPeriod"/>
            </a:pPr>
            <a:r>
              <a:rPr lang="en-US" dirty="0" smtClean="0"/>
              <a:t>The Elite Illusion</a:t>
            </a:r>
          </a:p>
          <a:p>
            <a:pPr marL="1017596" lvl="1" indent="-457200">
              <a:buFont typeface="Wingdings" panose="05000000000000000000" pitchFamily="2" charset="2"/>
              <a:buChar char="ü"/>
            </a:pPr>
            <a:r>
              <a:rPr lang="nb-NO" sz="2000" dirty="0" smtClean="0"/>
              <a:t>Fuzzy RD</a:t>
            </a:r>
          </a:p>
          <a:p>
            <a:pPr marL="1017596" lvl="1" indent="-457200">
              <a:buFont typeface="Wingdings" panose="05000000000000000000" pitchFamily="2" charset="2"/>
              <a:buChar char="ü"/>
            </a:pPr>
            <a:r>
              <a:rPr lang="nb-NO" sz="2000" dirty="0" smtClean="0"/>
              <a:t>Fuzzy RD Is IV</a:t>
            </a:r>
            <a:endParaRPr lang="en-US" sz="2000"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5</a:t>
            </a:fld>
            <a:endParaRPr lang="en-US" dirty="0"/>
          </a:p>
        </p:txBody>
      </p:sp>
      <p:pic>
        <p:nvPicPr>
          <p:cNvPr id="9" name="Picture Placeholder 14"/>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280" r="1280"/>
          <a:stretch>
            <a:fillRect/>
          </a:stretch>
        </p:blipFill>
        <p:spPr/>
      </p:pic>
    </p:spTree>
    <p:extLst>
      <p:ext uri="{BB962C8B-B14F-4D97-AF65-F5344CB8AC3E}">
        <p14:creationId xmlns:p14="http://schemas.microsoft.com/office/powerpoint/2010/main" val="2349440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6" name="Content Placeholder 5"/>
          <p:cNvSpPr>
            <a:spLocks noGrp="1"/>
          </p:cNvSpPr>
          <p:nvPr>
            <p:ph sz="half" idx="29"/>
          </p:nvPr>
        </p:nvSpPr>
        <p:spPr>
          <a:xfrm>
            <a:off x="380170" y="1003336"/>
            <a:ext cx="5469088" cy="5055266"/>
          </a:xfrm>
        </p:spPr>
        <p:txBody>
          <a:bodyPr/>
          <a:lstStyle/>
          <a:p>
            <a:r>
              <a:rPr lang="en-US" sz="2000" dirty="0" smtClean="0"/>
              <a:t>One of the main challenges (if not “the main challenge”) of Social Sciences is to deal with the vast amount of variables potentially confounding (causal) relations of interest</a:t>
            </a:r>
          </a:p>
          <a:p>
            <a:r>
              <a:rPr lang="en-US" sz="2000" dirty="0" smtClean="0"/>
              <a:t>To study these (causal) relations, the gold standard is the </a:t>
            </a:r>
            <a:r>
              <a:rPr lang="en-US" sz="2000" b="1" dirty="0" smtClean="0"/>
              <a:t>RCT</a:t>
            </a:r>
            <a:r>
              <a:rPr lang="en-US" sz="2000" dirty="0" smtClean="0"/>
              <a:t> for its ability to isolate treatment effects from those of confounders</a:t>
            </a:r>
          </a:p>
          <a:p>
            <a:r>
              <a:rPr lang="en-US" sz="2000" b="1" dirty="0" smtClean="0"/>
              <a:t>Control strategies </a:t>
            </a:r>
            <a:r>
              <a:rPr lang="en-US" sz="2000" dirty="0" smtClean="0"/>
              <a:t>may eliminate the confounding effect of observable variables, and </a:t>
            </a:r>
            <a:r>
              <a:rPr lang="en-US" sz="2000" b="1" dirty="0" smtClean="0"/>
              <a:t>IV</a:t>
            </a:r>
            <a:r>
              <a:rPr lang="en-US" sz="2000" dirty="0" smtClean="0"/>
              <a:t> isolate causal paths exploiting naturally occurring or researcher induced partial randomization.</a:t>
            </a:r>
          </a:p>
          <a:p>
            <a:r>
              <a:rPr lang="en-US" sz="2000" dirty="0" smtClean="0"/>
              <a:t>In this session, we introduce another potentially powerful tool in our quest to find causal effects  </a:t>
            </a:r>
          </a:p>
          <a:p>
            <a:endParaRPr lang="en-US" sz="2000" dirty="0" smtClean="0"/>
          </a:p>
        </p:txBody>
      </p:sp>
      <p:sp>
        <p:nvSpPr>
          <p:cNvPr id="16" name="Text Placeholder 15"/>
          <p:cNvSpPr>
            <a:spLocks noGrp="1"/>
          </p:cNvSpPr>
          <p:nvPr>
            <p:ph type="body" sz="quarter" idx="32"/>
          </p:nvPr>
        </p:nvSpPr>
        <p:spPr/>
        <p:txBody>
          <a:bodyPr/>
          <a:lstStyle/>
          <a:p>
            <a:r>
              <a:rPr lang="en-US" sz="2400" b="1" dirty="0" smtClean="0"/>
              <a:t>Regression Discontinuity Designs</a:t>
            </a:r>
            <a:r>
              <a:rPr lang="en-US" b="1" dirty="0" smtClean="0"/>
              <a:t>: Rules on chance</a:t>
            </a:r>
            <a:endParaRPr lang="en-US" b="1" dirty="0"/>
          </a:p>
        </p:txBody>
      </p:sp>
      <p:sp>
        <p:nvSpPr>
          <p:cNvPr id="15" name="Content Placeholder 14"/>
          <p:cNvSpPr>
            <a:spLocks noGrp="1"/>
          </p:cNvSpPr>
          <p:nvPr>
            <p:ph sz="half" idx="31"/>
          </p:nvPr>
        </p:nvSpPr>
        <p:spPr/>
        <p:txBody>
          <a:bodyPr anchor="ctr"/>
          <a:lstStyle/>
          <a:p>
            <a:pPr marL="0" indent="0" algn="ctr">
              <a:buNone/>
            </a:pPr>
            <a:r>
              <a:rPr lang="en-US" i="1" dirty="0" smtClean="0"/>
              <a:t>”Human behavior is constrained by rules. [e.g., on class size, age of retirement, recruitment] Although many of these rules seem arbitrary, we say: bring ‘</a:t>
            </a:r>
            <a:r>
              <a:rPr lang="en-US" i="1" dirty="0" err="1" smtClean="0"/>
              <a:t>em</a:t>
            </a:r>
            <a:r>
              <a:rPr lang="en-US" i="1" dirty="0" smtClean="0"/>
              <a:t> on!</a:t>
            </a:r>
          </a:p>
          <a:p>
            <a:pPr marL="0" indent="0" algn="ctr">
              <a:buNone/>
            </a:pPr>
            <a:r>
              <a:rPr lang="en-US" b="1" i="1" dirty="0" smtClean="0"/>
              <a:t>For rules that constrain the role of chance in human affairs often generate interesting experiments</a:t>
            </a:r>
            <a:r>
              <a:rPr lang="en-US" i="1" dirty="0" smtClean="0"/>
              <a:t>.”</a:t>
            </a:r>
            <a:endParaRPr lang="en-US" dirty="0" smtClean="0"/>
          </a:p>
          <a:p>
            <a:pPr marL="0" indent="0">
              <a:buNone/>
            </a:pPr>
            <a:endParaRPr lang="en-US" dirty="0"/>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6</a:t>
            </a:fld>
            <a:endParaRPr lang="en-US" dirty="0"/>
          </a:p>
        </p:txBody>
      </p:sp>
      <p:sp>
        <p:nvSpPr>
          <p:cNvPr id="17" name="TextBox 16"/>
          <p:cNvSpPr txBox="1"/>
          <p:nvPr/>
        </p:nvSpPr>
        <p:spPr>
          <a:xfrm>
            <a:off x="9595976" y="5451371"/>
            <a:ext cx="1995949" cy="230832"/>
          </a:xfrm>
          <a:prstGeom prst="rect">
            <a:avLst/>
          </a:prstGeom>
          <a:noFill/>
        </p:spPr>
        <p:txBody>
          <a:bodyPr wrap="square" rtlCol="0">
            <a:spAutoFit/>
          </a:bodyPr>
          <a:lstStyle/>
          <a:p>
            <a:pPr algn="r"/>
            <a:r>
              <a:rPr lang="en-US" dirty="0" smtClean="0"/>
              <a:t>Angrist </a:t>
            </a:r>
            <a:r>
              <a:rPr lang="en-US" dirty="0"/>
              <a:t>and </a:t>
            </a:r>
            <a:r>
              <a:rPr lang="en-US" dirty="0" err="1" smtClean="0"/>
              <a:t>Pischke</a:t>
            </a:r>
            <a:r>
              <a:rPr lang="en-US" dirty="0"/>
              <a:t> </a:t>
            </a:r>
            <a:r>
              <a:rPr lang="en-US" dirty="0" smtClean="0"/>
              <a:t>(2015</a:t>
            </a:r>
            <a:r>
              <a:rPr lang="en-US" dirty="0"/>
              <a:t>, p. 147)</a:t>
            </a:r>
          </a:p>
        </p:txBody>
      </p:sp>
    </p:spTree>
    <p:extLst>
      <p:ext uri="{BB962C8B-B14F-4D97-AF65-F5344CB8AC3E}">
        <p14:creationId xmlns:p14="http://schemas.microsoft.com/office/powerpoint/2010/main" val="52066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5" grpId="0" build="p"/>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6" name="Content Placeholder 5"/>
          <p:cNvSpPr>
            <a:spLocks noGrp="1"/>
          </p:cNvSpPr>
          <p:nvPr>
            <p:ph sz="half" idx="29"/>
          </p:nvPr>
        </p:nvSpPr>
        <p:spPr>
          <a:xfrm>
            <a:off x="380169" y="916012"/>
            <a:ext cx="5715831" cy="5142589"/>
          </a:xfrm>
        </p:spPr>
        <p:txBody>
          <a:bodyPr anchor="ctr"/>
          <a:lstStyle/>
          <a:p>
            <a:r>
              <a:rPr lang="en-US" sz="2000" dirty="0" smtClean="0"/>
              <a:t>The deterministic and, often times, arbitrary nature of rules provides opportunities to answer causal questions otherwise impossible to explore, e.g.,</a:t>
            </a:r>
          </a:p>
          <a:p>
            <a:pPr lvl="1">
              <a:buFont typeface="Arial" panose="020B0604020202020204" pitchFamily="34" charset="0"/>
              <a:buChar char="–"/>
            </a:pPr>
            <a:r>
              <a:rPr lang="en-US" sz="1800" dirty="0" smtClean="0"/>
              <a:t>How much more are parents willing to pay for better schools? (Black, </a:t>
            </a:r>
            <a:r>
              <a:rPr lang="en-US" sz="1800" dirty="0" smtClean="0">
                <a:hlinkClick r:id="rId3"/>
              </a:rPr>
              <a:t>1999</a:t>
            </a:r>
            <a:r>
              <a:rPr lang="en-US" sz="1800" dirty="0" smtClean="0"/>
              <a:t>) </a:t>
            </a:r>
          </a:p>
          <a:p>
            <a:pPr lvl="2">
              <a:buFont typeface="Courier New" panose="02070309020205020404" pitchFamily="49" charset="0"/>
              <a:buChar char="o"/>
            </a:pPr>
            <a:r>
              <a:rPr lang="en-US" sz="1800" dirty="0" smtClean="0"/>
              <a:t>In district boundaries, the only difference in the value of a house might be determined by where a child is mandated to attend. </a:t>
            </a:r>
            <a:r>
              <a:rPr lang="en-US" sz="1600" i="1" dirty="0" smtClean="0"/>
              <a:t>Finds that parents are willing to pay 2,5% more for a 5% increase in test scores.</a:t>
            </a:r>
            <a:r>
              <a:rPr lang="en-US" sz="1800" dirty="0" smtClean="0"/>
              <a:t> </a:t>
            </a:r>
          </a:p>
          <a:p>
            <a:pPr lvl="1">
              <a:buFont typeface="Arial" panose="020B0604020202020204" pitchFamily="34" charset="0"/>
              <a:buChar char="–"/>
            </a:pPr>
            <a:r>
              <a:rPr lang="en-US" sz="1800" dirty="0" smtClean="0"/>
              <a:t>What is the effect of punishment on drinking and driving recidivism? (Hansen, </a:t>
            </a:r>
            <a:r>
              <a:rPr lang="en-US" sz="1800" dirty="0" smtClean="0">
                <a:hlinkClick r:id="rId4"/>
              </a:rPr>
              <a:t>2015</a:t>
            </a:r>
            <a:r>
              <a:rPr lang="en-US" sz="1800" dirty="0" smtClean="0"/>
              <a:t>)</a:t>
            </a:r>
            <a:endParaRPr lang="en-US" sz="2000" dirty="0"/>
          </a:p>
          <a:p>
            <a:pPr lvl="2">
              <a:buFont typeface="Courier New" panose="02070309020205020404" pitchFamily="49" charset="0"/>
              <a:buChar char="o"/>
            </a:pPr>
            <a:r>
              <a:rPr lang="en-US" sz="1800" dirty="0" smtClean="0"/>
              <a:t>Different levels of alcohol in blood are associated with different punishment. </a:t>
            </a:r>
            <a:br>
              <a:rPr lang="en-US" sz="1800" dirty="0" smtClean="0"/>
            </a:br>
            <a:r>
              <a:rPr lang="en-US" sz="1600" i="1" dirty="0" smtClean="0"/>
              <a:t>Finds that fines reduce recidivism in 2 percent points (-17%) and jail in 1 additional point (-9%).</a:t>
            </a:r>
          </a:p>
        </p:txBody>
      </p:sp>
      <p:sp>
        <p:nvSpPr>
          <p:cNvPr id="7" name="Footer Placeholder 6"/>
          <p:cNvSpPr>
            <a:spLocks noGrp="1"/>
          </p:cNvSpPr>
          <p:nvPr>
            <p:ph type="ftr" sz="quarter" idx="31"/>
          </p:nvPr>
        </p:nvSpPr>
        <p:spPr/>
        <p:txBody>
          <a:bodyPr/>
          <a:lstStyle/>
          <a:p>
            <a:endParaRPr lang="nb-NO"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7</a:t>
            </a:fld>
            <a:endParaRPr lang="en-US" dirty="0"/>
          </a:p>
        </p:txBody>
      </p:sp>
      <p:sp>
        <p:nvSpPr>
          <p:cNvPr id="13" name="TextBox 12"/>
          <p:cNvSpPr txBox="1"/>
          <p:nvPr/>
        </p:nvSpPr>
        <p:spPr>
          <a:xfrm>
            <a:off x="4237703" y="6243181"/>
            <a:ext cx="1858296" cy="230832"/>
          </a:xfrm>
          <a:prstGeom prst="rect">
            <a:avLst/>
          </a:prstGeom>
          <a:noFill/>
        </p:spPr>
        <p:txBody>
          <a:bodyPr wrap="square" rtlCol="0">
            <a:spAutoFit/>
          </a:bodyPr>
          <a:lstStyle/>
          <a:p>
            <a:pPr algn="r"/>
            <a:r>
              <a:rPr lang="nb-NO" dirty="0" smtClean="0"/>
              <a:t>Cunningham </a:t>
            </a:r>
            <a:r>
              <a:rPr lang="nb-NO" dirty="0" smtClean="0">
                <a:hlinkClick r:id="rId5"/>
              </a:rPr>
              <a:t>(2021</a:t>
            </a:r>
            <a:r>
              <a:rPr lang="nb-NO" dirty="0">
                <a:hlinkClick r:id="rId5"/>
              </a:rPr>
              <a:t>)</a:t>
            </a:r>
            <a:endParaRPr lang="en-US" dirty="0"/>
          </a:p>
        </p:txBody>
      </p:sp>
      <p:pic>
        <p:nvPicPr>
          <p:cNvPr id="5" name="Picture 4"/>
          <p:cNvPicPr>
            <a:picLocks noChangeAspect="1"/>
          </p:cNvPicPr>
          <p:nvPr/>
        </p:nvPicPr>
        <p:blipFill>
          <a:blip r:embed="rId6"/>
          <a:stretch>
            <a:fillRect/>
          </a:stretch>
        </p:blipFill>
        <p:spPr>
          <a:xfrm>
            <a:off x="6626943" y="538978"/>
            <a:ext cx="4251189" cy="347258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7"/>
          <a:stretch>
            <a:fillRect/>
          </a:stretch>
        </p:blipFill>
        <p:spPr>
          <a:xfrm>
            <a:off x="7438530" y="2698236"/>
            <a:ext cx="4058745" cy="35154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15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Subtitle 4"/>
          <p:cNvSpPr>
            <a:spLocks noGrp="1"/>
          </p:cNvSpPr>
          <p:nvPr>
            <p:ph type="subTitle" idx="13"/>
          </p:nvPr>
        </p:nvSpPr>
        <p:spPr/>
        <p:txBody>
          <a:bodyPr/>
          <a:lstStyle/>
          <a:p>
            <a:r>
              <a:rPr lang="en-US" b="1" dirty="0" smtClean="0"/>
              <a:t>RDD: The Intuition</a:t>
            </a:r>
            <a:endParaRPr lang="en-US" b="1" dirty="0"/>
          </a:p>
        </p:txBody>
      </p:sp>
      <mc:AlternateContent xmlns:mc="http://schemas.openxmlformats.org/markup-compatibility/2006" xmlns:a14="http://schemas.microsoft.com/office/drawing/2010/main">
        <mc:Choice Requires="a14">
          <p:sp>
            <p:nvSpPr>
              <p:cNvPr id="8" name="Content Placeholder 7"/>
              <p:cNvSpPr>
                <a:spLocks noGrp="1"/>
              </p:cNvSpPr>
              <p:nvPr>
                <p:ph sz="half" idx="29"/>
              </p:nvPr>
            </p:nvSpPr>
            <p:spPr/>
            <p:txBody>
              <a:bodyPr/>
              <a:lstStyle/>
              <a:p>
                <a:r>
                  <a:rPr lang="en-US" dirty="0" smtClean="0"/>
                  <a:t>Four elements characterize RDD</a:t>
                </a:r>
              </a:p>
              <a:p>
                <a:pPr lvl="1">
                  <a:buFontTx/>
                  <a:buChar char="–"/>
                </a:pPr>
                <a:r>
                  <a:rPr lang="en-US" sz="2000" b="1" dirty="0"/>
                  <a:t>Running variable</a:t>
                </a:r>
                <a:r>
                  <a:rPr lang="en-US" sz="2000" dirty="0"/>
                  <a:t>: a variable associated with the outcome of interest </a:t>
                </a:r>
                <a:r>
                  <a:rPr lang="en-US" sz="2000" dirty="0" smtClean="0"/>
                  <a:t>(and some endogenous variables, </a:t>
                </a:r>
                <a14:m>
                  <m:oMath xmlns:m="http://schemas.openxmlformats.org/officeDocument/2006/math">
                    <m:r>
                      <a:rPr lang="nb-NO" sz="2000" b="0" i="1" smtClean="0">
                        <a:latin typeface="Cambria Math" panose="02040503050406030204" pitchFamily="18" charset="0"/>
                      </a:rPr>
                      <m:t>𝑍</m:t>
                    </m:r>
                  </m:oMath>
                </a14:m>
                <a:r>
                  <a:rPr lang="en-US" sz="2000" dirty="0" smtClean="0"/>
                  <a:t>, potentially unobservable) that </a:t>
                </a:r>
                <a:r>
                  <a:rPr lang="en-US" sz="2000" dirty="0"/>
                  <a:t>determines treatment</a:t>
                </a:r>
              </a:p>
              <a:p>
                <a:pPr lvl="1">
                  <a:buFontTx/>
                  <a:buChar char="–"/>
                </a:pPr>
                <a:r>
                  <a:rPr lang="en-US" sz="2000" b="1" dirty="0"/>
                  <a:t>Outcome</a:t>
                </a:r>
              </a:p>
              <a:p>
                <a:pPr lvl="1">
                  <a:buFontTx/>
                  <a:buChar char="–"/>
                </a:pPr>
                <a:r>
                  <a:rPr lang="en-US" sz="2000" b="1" dirty="0"/>
                  <a:t>«Cutoff» score</a:t>
                </a:r>
                <a:r>
                  <a:rPr lang="en-US" sz="2000" dirty="0"/>
                  <a:t>: the value at which the running variable induces treatment</a:t>
                </a:r>
              </a:p>
              <a:p>
                <a:pPr lvl="1">
                  <a:buFontTx/>
                  <a:buChar char="–"/>
                </a:pPr>
                <a:r>
                  <a:rPr lang="en-US" sz="2000" b="1" dirty="0" smtClean="0"/>
                  <a:t>Treatment</a:t>
                </a:r>
              </a:p>
              <a:p>
                <a:r>
                  <a:rPr lang="en-US" dirty="0" smtClean="0"/>
                  <a:t>If the cutoff is exogenous so is treatment and, thus, the association between treatment and outcome is a </a:t>
                </a:r>
                <a:r>
                  <a:rPr lang="en-US" dirty="0" smtClean="0">
                    <a:solidFill>
                      <a:srgbClr val="FF0000"/>
                    </a:solidFill>
                  </a:rPr>
                  <a:t>causal effect</a:t>
                </a:r>
                <a:r>
                  <a:rPr lang="en-US" dirty="0" smtClean="0"/>
                  <a:t>.</a:t>
                </a:r>
              </a:p>
            </p:txBody>
          </p:sp>
        </mc:Choice>
        <mc:Fallback xmlns="">
          <p:sp>
            <p:nvSpPr>
              <p:cNvPr id="8" name="Content Placeholder 7"/>
              <p:cNvSpPr>
                <a:spLocks noGrp="1" noRot="1" noChangeAspect="1" noMove="1" noResize="1" noEditPoints="1" noAdjustHandles="1" noChangeArrowheads="1" noChangeShapeType="1" noTextEdit="1"/>
              </p:cNvSpPr>
              <p:nvPr>
                <p:ph sz="half" idx="29"/>
              </p:nvPr>
            </p:nvSpPr>
            <p:spPr>
              <a:blipFill>
                <a:blip r:embed="rId2"/>
                <a:stretch>
                  <a:fillRect l="-2985" t="-2101" r="-2985" b="-3221"/>
                </a:stretch>
              </a:blipFill>
            </p:spPr>
            <p:txBody>
              <a:bodyPr/>
              <a:lstStyle/>
              <a:p>
                <a:r>
                  <a:rPr lang="en-US">
                    <a:noFill/>
                  </a:rPr>
                  <a:t> </a:t>
                </a:r>
              </a:p>
            </p:txBody>
          </p:sp>
        </mc:Fallback>
      </mc:AlternateContent>
      <p:sp>
        <p:nvSpPr>
          <p:cNvPr id="3" name="Slide Number Placeholder 2"/>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8</a:t>
            </a:fld>
            <a:endParaRPr lang="en-US" dirty="0"/>
          </a:p>
        </p:txBody>
      </p:sp>
      <p:sp>
        <p:nvSpPr>
          <p:cNvPr id="9" name="TextBox 8"/>
          <p:cNvSpPr txBox="1"/>
          <p:nvPr/>
        </p:nvSpPr>
        <p:spPr>
          <a:xfrm>
            <a:off x="9694300" y="6030231"/>
            <a:ext cx="1897625" cy="230832"/>
          </a:xfrm>
          <a:prstGeom prst="rect">
            <a:avLst/>
          </a:prstGeom>
          <a:noFill/>
        </p:spPr>
        <p:txBody>
          <a:bodyPr wrap="square" rtlCol="0">
            <a:spAutoFit/>
          </a:bodyPr>
          <a:lstStyle/>
          <a:p>
            <a:pPr algn="r"/>
            <a:r>
              <a:rPr lang="nb-NO" dirty="0" smtClean="0"/>
              <a:t>Huntington (</a:t>
            </a:r>
            <a:r>
              <a:rPr lang="nb-NO" dirty="0" smtClean="0">
                <a:hlinkClick r:id="rId3"/>
              </a:rPr>
              <a:t>2022</a:t>
            </a:r>
            <a:r>
              <a:rPr lang="nb-NO" dirty="0" smtClean="0"/>
              <a:t>)</a:t>
            </a:r>
            <a:endParaRPr lang="en-US" dirty="0"/>
          </a:p>
        </p:txBody>
      </p:sp>
      <p:sp>
        <p:nvSpPr>
          <p:cNvPr id="10" name="TextBox 9"/>
          <p:cNvSpPr txBox="1"/>
          <p:nvPr/>
        </p:nvSpPr>
        <p:spPr>
          <a:xfrm>
            <a:off x="7983795" y="4148938"/>
            <a:ext cx="1238864" cy="338554"/>
          </a:xfrm>
          <a:prstGeom prst="rect">
            <a:avLst/>
          </a:prstGeom>
          <a:noFill/>
        </p:spPr>
        <p:txBody>
          <a:bodyPr wrap="square" rtlCol="0">
            <a:spAutoFit/>
          </a:bodyPr>
          <a:lstStyle/>
          <a:p>
            <a:r>
              <a:rPr lang="en-US" sz="1600" dirty="0"/>
              <a:t>Treatment</a:t>
            </a:r>
            <a:endParaRPr lang="en-US" dirty="0"/>
          </a:p>
        </p:txBody>
      </p:sp>
      <p:sp>
        <p:nvSpPr>
          <p:cNvPr id="11" name="TextBox 10"/>
          <p:cNvSpPr txBox="1"/>
          <p:nvPr/>
        </p:nvSpPr>
        <p:spPr>
          <a:xfrm>
            <a:off x="9871590" y="4148938"/>
            <a:ext cx="1238864" cy="338554"/>
          </a:xfrm>
          <a:prstGeom prst="rect">
            <a:avLst/>
          </a:prstGeom>
          <a:noFill/>
        </p:spPr>
        <p:txBody>
          <a:bodyPr wrap="square" rtlCol="0">
            <a:spAutoFit/>
          </a:bodyPr>
          <a:lstStyle/>
          <a:p>
            <a:r>
              <a:rPr lang="en-US" sz="1600" dirty="0" smtClean="0"/>
              <a:t>Outcome</a:t>
            </a:r>
            <a:endParaRPr lang="en-US" dirty="0"/>
          </a:p>
        </p:txBody>
      </p:sp>
      <p:sp>
        <p:nvSpPr>
          <p:cNvPr id="12" name="TextBox 11"/>
          <p:cNvSpPr txBox="1"/>
          <p:nvPr/>
        </p:nvSpPr>
        <p:spPr>
          <a:xfrm>
            <a:off x="6400802" y="2846163"/>
            <a:ext cx="1976282" cy="338554"/>
          </a:xfrm>
          <a:prstGeom prst="rect">
            <a:avLst/>
          </a:prstGeom>
          <a:noFill/>
        </p:spPr>
        <p:txBody>
          <a:bodyPr wrap="square" rtlCol="0">
            <a:spAutoFit/>
          </a:bodyPr>
          <a:lstStyle/>
          <a:p>
            <a:r>
              <a:rPr lang="en-US" sz="1600" dirty="0" smtClean="0"/>
              <a:t>Running variable</a:t>
            </a:r>
            <a:endParaRPr lang="en-US" sz="800" dirty="0"/>
          </a:p>
        </p:txBody>
      </p:sp>
      <p:sp>
        <p:nvSpPr>
          <p:cNvPr id="13" name="TextBox 12"/>
          <p:cNvSpPr txBox="1"/>
          <p:nvPr/>
        </p:nvSpPr>
        <p:spPr>
          <a:xfrm>
            <a:off x="6400802" y="4148938"/>
            <a:ext cx="757082" cy="338554"/>
          </a:xfrm>
          <a:prstGeom prst="rect">
            <a:avLst/>
          </a:prstGeom>
          <a:noFill/>
        </p:spPr>
        <p:txBody>
          <a:bodyPr wrap="square" rtlCol="0">
            <a:spAutoFit/>
          </a:bodyPr>
          <a:lstStyle/>
          <a:p>
            <a:r>
              <a:rPr lang="en-US" sz="1600" dirty="0" smtClean="0"/>
              <a:t>Cutoff</a:t>
            </a:r>
            <a:endParaRPr lang="en-US" dirty="0"/>
          </a:p>
        </p:txBody>
      </p:sp>
      <p:cxnSp>
        <p:nvCxnSpPr>
          <p:cNvPr id="15" name="Straight Arrow Connector 14"/>
          <p:cNvCxnSpPr>
            <a:stCxn id="12" idx="3"/>
            <a:endCxn id="11" idx="0"/>
          </p:cNvCxnSpPr>
          <p:nvPr/>
        </p:nvCxnSpPr>
        <p:spPr>
          <a:xfrm>
            <a:off x="8377084" y="3015440"/>
            <a:ext cx="2113938" cy="1133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9901090" y="2842951"/>
                <a:ext cx="31493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𝑍</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9901090" y="2842951"/>
                <a:ext cx="314939" cy="338554"/>
              </a:xfrm>
              <a:prstGeom prst="rect">
                <a:avLst/>
              </a:prstGeom>
              <a:blipFill>
                <a:blip r:embed="rId4"/>
                <a:stretch>
                  <a:fillRect/>
                </a:stretch>
              </a:blipFill>
            </p:spPr>
            <p:txBody>
              <a:bodyPr/>
              <a:lstStyle/>
              <a:p>
                <a:r>
                  <a:rPr lang="en-US">
                    <a:noFill/>
                  </a:rPr>
                  <a:t> </a:t>
                </a:r>
              </a:p>
            </p:txBody>
          </p:sp>
        </mc:Fallback>
      </mc:AlternateContent>
      <p:cxnSp>
        <p:nvCxnSpPr>
          <p:cNvPr id="18" name="Straight Arrow Connector 17"/>
          <p:cNvCxnSpPr>
            <a:stCxn id="12" idx="3"/>
            <a:endCxn id="16" idx="1"/>
          </p:cNvCxnSpPr>
          <p:nvPr/>
        </p:nvCxnSpPr>
        <p:spPr>
          <a:xfrm flipV="1">
            <a:off x="8377084" y="3012228"/>
            <a:ext cx="1524006" cy="3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endCxn id="13" idx="0"/>
          </p:cNvCxnSpPr>
          <p:nvPr/>
        </p:nvCxnSpPr>
        <p:spPr>
          <a:xfrm>
            <a:off x="6774426" y="3303638"/>
            <a:ext cx="0" cy="845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3" idx="3"/>
            <a:endCxn id="10" idx="1"/>
          </p:cNvCxnSpPr>
          <p:nvPr/>
        </p:nvCxnSpPr>
        <p:spPr>
          <a:xfrm>
            <a:off x="7157884" y="4318215"/>
            <a:ext cx="8259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0" idx="3"/>
            <a:endCxn id="11" idx="1"/>
          </p:cNvCxnSpPr>
          <p:nvPr/>
        </p:nvCxnSpPr>
        <p:spPr>
          <a:xfrm>
            <a:off x="9222659" y="4318215"/>
            <a:ext cx="6489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6" idx="2"/>
            <a:endCxn id="11" idx="0"/>
          </p:cNvCxnSpPr>
          <p:nvPr/>
        </p:nvCxnSpPr>
        <p:spPr>
          <a:xfrm>
            <a:off x="10058560" y="3181505"/>
            <a:ext cx="432462" cy="967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293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childTnLst>
                                </p:cTn>
                              </p:par>
                              <p:par>
                                <p:cTn id="51" presetID="3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1000" fill="hold"/>
                                        <p:tgtEl>
                                          <p:spTgt spid="27"/>
                                        </p:tgtEl>
                                        <p:attrNameLst>
                                          <p:attrName>ppt_w</p:attrName>
                                        </p:attrNameLst>
                                      </p:cBhvr>
                                      <p:tavLst>
                                        <p:tav tm="0">
                                          <p:val>
                                            <p:fltVal val="0"/>
                                          </p:val>
                                        </p:tav>
                                        <p:tav tm="100000">
                                          <p:val>
                                            <p:strVal val="#ppt_w"/>
                                          </p:val>
                                        </p:tav>
                                      </p:tavLst>
                                    </p:anim>
                                    <p:anim calcmode="lin" valueType="num">
                                      <p:cBhvr>
                                        <p:cTn id="54" dur="1000" fill="hold"/>
                                        <p:tgtEl>
                                          <p:spTgt spid="27"/>
                                        </p:tgtEl>
                                        <p:attrNameLst>
                                          <p:attrName>ppt_h</p:attrName>
                                        </p:attrNameLst>
                                      </p:cBhvr>
                                      <p:tavLst>
                                        <p:tav tm="0">
                                          <p:val>
                                            <p:fltVal val="0"/>
                                          </p:val>
                                        </p:tav>
                                        <p:tav tm="100000">
                                          <p:val>
                                            <p:strVal val="#ppt_h"/>
                                          </p:val>
                                        </p:tav>
                                      </p:tavLst>
                                    </p:anim>
                                    <p:anim calcmode="lin" valueType="num">
                                      <p:cBhvr>
                                        <p:cTn id="55" dur="1000" fill="hold"/>
                                        <p:tgtEl>
                                          <p:spTgt spid="27"/>
                                        </p:tgtEl>
                                        <p:attrNameLst>
                                          <p:attrName>style.rotation</p:attrName>
                                        </p:attrNameLst>
                                      </p:cBhvr>
                                      <p:tavLst>
                                        <p:tav tm="0">
                                          <p:val>
                                            <p:fltVal val="90"/>
                                          </p:val>
                                        </p:tav>
                                        <p:tav tm="100000">
                                          <p:val>
                                            <p:fltVal val="0"/>
                                          </p:val>
                                        </p:tav>
                                      </p:tavLst>
                                    </p:anim>
                                    <p:animEffect transition="in" filter="fade">
                                      <p:cBhvr>
                                        <p:cTn id="5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rot="-60000">
            <a:off x="6658119" y="1071716"/>
            <a:ext cx="5220505" cy="4986885"/>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p:txBody>
          <a:bodyPr/>
          <a:lstStyle/>
          <a:p>
            <a:r>
              <a:rPr lang="en-US" dirty="0" smtClean="0"/>
              <a:t>Birthdays and Funerals</a:t>
            </a:r>
            <a:endParaRPr lang="en-US" dirty="0"/>
          </a:p>
        </p:txBody>
      </p:sp>
      <p:sp>
        <p:nvSpPr>
          <p:cNvPr id="11" name="Subtitle 10"/>
          <p:cNvSpPr>
            <a:spLocks noGrp="1"/>
          </p:cNvSpPr>
          <p:nvPr>
            <p:ph type="subTitle" idx="13"/>
          </p:nvPr>
        </p:nvSpPr>
        <p:spPr/>
        <p:txBody>
          <a:bodyPr/>
          <a:lstStyle/>
          <a:p>
            <a:r>
              <a:rPr lang="en-US" b="1" dirty="0" smtClean="0"/>
              <a:t>Setting the Stage</a:t>
            </a:r>
            <a:endParaRPr lang="en-US" b="1" dirty="0"/>
          </a:p>
        </p:txBody>
      </p:sp>
      <p:sp>
        <p:nvSpPr>
          <p:cNvPr id="14" name="Content Placeholder 13"/>
          <p:cNvSpPr>
            <a:spLocks noGrp="1"/>
          </p:cNvSpPr>
          <p:nvPr>
            <p:ph sz="half" idx="29"/>
          </p:nvPr>
        </p:nvSpPr>
        <p:spPr>
          <a:xfrm>
            <a:off x="380169" y="1704042"/>
            <a:ext cx="5997482" cy="4354559"/>
          </a:xfrm>
        </p:spPr>
        <p:txBody>
          <a:bodyPr/>
          <a:lstStyle/>
          <a:p>
            <a:r>
              <a:rPr lang="en-US" dirty="0" smtClean="0"/>
              <a:t>Despite a Minimum Legal Drink Age (MLDA) of 21-years-old, underage drinking is common and not necessarily moderate</a:t>
            </a:r>
          </a:p>
          <a:p>
            <a:r>
              <a:rPr lang="en-US" dirty="0" smtClean="0"/>
              <a:t>A group of American Colleges presidents have lobbied to return to the Vietnam-era threshold of 18</a:t>
            </a:r>
          </a:p>
          <a:p>
            <a:pPr lvl="1">
              <a:buFont typeface="Arial" panose="020B0604020202020204" pitchFamily="34" charset="0"/>
              <a:buChar char="–"/>
            </a:pPr>
            <a:r>
              <a:rPr lang="en-US" sz="2000" b="1" dirty="0" smtClean="0"/>
              <a:t>Hypothesis</a:t>
            </a:r>
            <a:r>
              <a:rPr lang="en-US" sz="2000" dirty="0" smtClean="0"/>
              <a:t>: Lowering the legal drinking age, “would discourage binge drinking and promote a culture of mature alcohol consumption”</a:t>
            </a:r>
          </a:p>
          <a:p>
            <a:pPr lvl="1">
              <a:buFont typeface="Arial" panose="020B0604020202020204" pitchFamily="34" charset="0"/>
              <a:buChar char="–"/>
            </a:pPr>
            <a:r>
              <a:rPr lang="en-US" sz="2000" b="1" dirty="0" smtClean="0"/>
              <a:t>Alternative hypothesis</a:t>
            </a:r>
            <a:r>
              <a:rPr lang="en-US" sz="2000" dirty="0" smtClean="0"/>
              <a:t>: “age-21 reduces youth access to alcohol, thereby preventing some harm”</a:t>
            </a:r>
            <a:endParaRPr lang="nb-NO" sz="2000" dirty="0"/>
          </a:p>
          <a:p>
            <a:endParaRPr lang="en-US" sz="2000" dirty="0" smtClean="0"/>
          </a:p>
          <a:p>
            <a:endParaRPr lang="en-US" sz="2000"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9</a:t>
            </a:fld>
            <a:endParaRPr lang="en-US" dirty="0"/>
          </a:p>
        </p:txBody>
      </p:sp>
      <p:sp>
        <p:nvSpPr>
          <p:cNvPr id="15" name="TextBox 14"/>
          <p:cNvSpPr txBox="1"/>
          <p:nvPr/>
        </p:nvSpPr>
        <p:spPr>
          <a:xfrm>
            <a:off x="6804571" y="646707"/>
            <a:ext cx="4927600" cy="538609"/>
          </a:xfrm>
          <a:prstGeom prst="rect">
            <a:avLst/>
          </a:prstGeom>
          <a:noFill/>
        </p:spPr>
        <p:txBody>
          <a:bodyPr wrap="square" rtlCol="0">
            <a:spAutoFit/>
          </a:bodyPr>
          <a:lstStyle/>
          <a:p>
            <a:pPr algn="ctr"/>
            <a:r>
              <a:rPr lang="en-US" sz="2000" dirty="0">
                <a:solidFill>
                  <a:srgbClr val="00B050"/>
                </a:solidFill>
              </a:rPr>
              <a:t>What does figure 4.1 suggest?</a:t>
            </a:r>
          </a:p>
          <a:p>
            <a:endParaRPr lang="en-US" dirty="0"/>
          </a:p>
        </p:txBody>
      </p:sp>
      <p:sp>
        <p:nvSpPr>
          <p:cNvPr id="9" name="TextBox 8"/>
          <p:cNvSpPr txBox="1"/>
          <p:nvPr/>
        </p:nvSpPr>
        <p:spPr>
          <a:xfrm>
            <a:off x="4237703" y="6243181"/>
            <a:ext cx="1858296" cy="230832"/>
          </a:xfrm>
          <a:prstGeom prst="rect">
            <a:avLst/>
          </a:prstGeom>
          <a:noFill/>
        </p:spPr>
        <p:txBody>
          <a:bodyPr wrap="square" rtlCol="0">
            <a:spAutoFit/>
          </a:bodyPr>
          <a:lstStyle/>
          <a:p>
            <a:pPr algn="r"/>
            <a:r>
              <a:rPr lang="en-US" dirty="0" smtClean="0"/>
              <a:t>Angrist &amp; </a:t>
            </a:r>
            <a:r>
              <a:rPr lang="en-US" dirty="0" err="1" smtClean="0"/>
              <a:t>Pischke</a:t>
            </a:r>
            <a:r>
              <a:rPr lang="en-US" dirty="0" smtClean="0"/>
              <a:t> (2015)</a:t>
            </a:r>
            <a:endParaRPr lang="en-US" dirty="0"/>
          </a:p>
        </p:txBody>
      </p:sp>
    </p:spTree>
    <p:extLst>
      <p:ext uri="{BB962C8B-B14F-4D97-AF65-F5344CB8AC3E}">
        <p14:creationId xmlns:p14="http://schemas.microsoft.com/office/powerpoint/2010/main" val="132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ENG" id="{ECDA1C7A-B1F5-4BA3-9699-1C7975CBBA30}" vid="{62A3892F-3258-40C7-A157-01FB85EBDA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A0108F0405CBB4CAF0A4935735FBDAF" ma:contentTypeVersion="2" ma:contentTypeDescription="Opprett et nytt dokument." ma:contentTypeScope="" ma:versionID="40820e0ad83be9a9961789050f7f0561">
  <xsd:schema xmlns:xsd="http://www.w3.org/2001/XMLSchema" xmlns:xs="http://www.w3.org/2001/XMLSchema" xmlns:p="http://schemas.microsoft.com/office/2006/metadata/properties" xmlns:ns2="e5e35b8c-bb2a-40e7-acd7-beed1d1f14b8" xmlns:ns3="45a9c032-1c21-4297-bc4a-1b0e359a6c15" targetNamespace="http://schemas.microsoft.com/office/2006/metadata/properties" ma:root="true" ma:fieldsID="0d622c3afd3d445bea522ad461dd9299" ns2:_="" ns3:_="">
    <xsd:import namespace="e5e35b8c-bb2a-40e7-acd7-beed1d1f14b8"/>
    <xsd:import namespace="45a9c032-1c21-4297-bc4a-1b0e359a6c15"/>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35b8c-bb2a-40e7-acd7-beed1d1f14b8" elementFormDefault="qualified">
    <xsd:import namespace="http://schemas.microsoft.com/office/2006/documentManagement/types"/>
    <xsd:import namespace="http://schemas.microsoft.com/office/infopath/2007/PartnerControls"/>
    <xsd:element name="_dlc_DocId" ma:index="8" nillable="true" ma:displayName="Dokument-ID-verdi" ma:description="Verdien for dokument-IDen som er tilordnet elementet." ma:internalName="_dlc_DocId" ma:readOnly="true">
      <xsd:simpleType>
        <xsd:restriction base="dms:Text"/>
      </xsd:simpleType>
    </xsd:element>
    <xsd:element name="_dlc_DocIdUrl" ma:index="9" nillable="true" ma:displayName="Dokument-ID" ma:description="Fast kobling til dokumente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5a9c032-1c21-4297-bc4a-1b0e359a6c1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e5e35b8c-bb2a-40e7-acd7-beed1d1f14b8">JAJEJYK5CVUX-448798232-21</_dlc_DocId>
    <_dlc_DocIdUrl xmlns="e5e35b8c-bb2a-40e7-acd7-beed1d1f14b8">
      <Url>https://uio.sharepoint.com/sites/GrafiskUttrykk/_layouts/15/DocIdRedir.aspx?ID=JAJEJYK5CVUX-448798232-21</Url>
      <Description>JAJEJYK5CVUX-448798232-21</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F1C286-2139-4BD3-8287-35936CA7AD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e35b8c-bb2a-40e7-acd7-beed1d1f14b8"/>
    <ds:schemaRef ds:uri="45a9c032-1c21-4297-bc4a-1b0e359a6c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9CF10-6C6A-444C-B05E-E78C1785A52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5a9c032-1c21-4297-bc4a-1b0e359a6c15"/>
    <ds:schemaRef ds:uri="e5e35b8c-bb2a-40e7-acd7-beed1d1f14b8"/>
    <ds:schemaRef ds:uri="http://www.w3.org/XML/1998/namespace"/>
    <ds:schemaRef ds:uri="http://purl.org/dc/dcmitype/"/>
  </ds:schemaRefs>
</ds:datastoreItem>
</file>

<file path=customXml/itemProps3.xml><?xml version="1.0" encoding="utf-8"?>
<ds:datastoreItem xmlns:ds="http://schemas.openxmlformats.org/officeDocument/2006/customXml" ds:itemID="{F9482CAD-727C-4AE1-8FFC-BF541C85793E}">
  <ds:schemaRefs>
    <ds:schemaRef ds:uri="http://schemas.microsoft.com/sharepoint/events"/>
  </ds:schemaRefs>
</ds:datastoreItem>
</file>

<file path=customXml/itemProps4.xml><?xml version="1.0" encoding="utf-8"?>
<ds:datastoreItem xmlns:ds="http://schemas.openxmlformats.org/officeDocument/2006/customXml" ds:itemID="{684213E5-2D10-47A0-9EC6-16DB2B77A2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UiO  English</Template>
  <TotalTime>11495</TotalTime>
  <Words>4433</Words>
  <Application>Microsoft Office PowerPoint</Application>
  <PresentationFormat>Widescreen</PresentationFormat>
  <Paragraphs>321</Paragraphs>
  <Slides>30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Courier New</vt:lpstr>
      <vt:lpstr>Verdana</vt:lpstr>
      <vt:lpstr>Wingdings</vt:lpstr>
      <vt:lpstr>Office Theme</vt:lpstr>
      <vt:lpstr>REGRESSION DISCONTINUITY I</vt:lpstr>
      <vt:lpstr>PowerPoint Presentation</vt:lpstr>
      <vt:lpstr>Last session’s take-away messages</vt:lpstr>
      <vt:lpstr>Session’s learning goal</vt:lpstr>
      <vt:lpstr>Content</vt:lpstr>
      <vt:lpstr>Introduction</vt:lpstr>
      <vt:lpstr>Introduction</vt:lpstr>
      <vt:lpstr>Introduction</vt:lpstr>
      <vt:lpstr>Birthdays and Funerals</vt:lpstr>
      <vt:lpstr>Birthdays and Funerals</vt:lpstr>
      <vt:lpstr>Birthdays and Funerals</vt:lpstr>
      <vt:lpstr>Birthdays and Funerals</vt:lpstr>
      <vt:lpstr>Birthdays and Funerals</vt:lpstr>
      <vt:lpstr>Birthdays and Funerals</vt:lpstr>
      <vt:lpstr>Birthdays and Funerals</vt:lpstr>
      <vt:lpstr>Birthdays and Funerals</vt:lpstr>
      <vt:lpstr>WARNING</vt:lpstr>
      <vt:lpstr>Birthdays and Funerals</vt:lpstr>
      <vt:lpstr>Birthdays and Funerals</vt:lpstr>
      <vt:lpstr>Birthdays and Funerals</vt:lpstr>
      <vt:lpstr>GROUP EXCERCISE</vt:lpstr>
      <vt:lpstr>The Elite Illusion</vt:lpstr>
      <vt:lpstr>The Elite Illusion</vt:lpstr>
      <vt:lpstr>The Elite Illusion</vt:lpstr>
      <vt:lpstr>The Elite Illusion</vt:lpstr>
      <vt:lpstr>The Elite Illusion</vt:lpstr>
      <vt:lpstr>Take away messages</vt:lpstr>
      <vt:lpstr>PowerPoint Presentation</vt:lpstr>
      <vt:lpstr>Recommended Literature</vt:lpstr>
      <vt:lpstr>References</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Manuel Arencibia Aleman</dc:creator>
  <cp:lastModifiedBy>Jose Manuel Arencibia Aleman</cp:lastModifiedBy>
  <cp:revision>419</cp:revision>
  <dcterms:created xsi:type="dcterms:W3CDTF">2021-12-02T17:49:14Z</dcterms:created>
  <dcterms:modified xsi:type="dcterms:W3CDTF">2022-09-09T11:24:38Z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0x0101003A0108F0405CBB4CAF0A4935735FBDAF</vt:lpwstr>
  </property>
  <property fmtid="{D5CDD505-2E9C-101B-9397-08002B2CF9AE}" pid="3" name="_dlc_DocIdItemGuid">
    <vt:lpwstr>27bb76fe-fa39-4ddb-b8e4-3a1233c00101</vt:lpwstr>
  </property>
</Properties>
</file>